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fntdata" ContentType="application/x-fontdata"/>
  <Default Extension="png" ContentType="image/png"/>
  <Default Extension="svg" ContentType="image/svg"/>
  <Override PartName="/docProps/app.xml" ContentType="application/vnd.openxmlformats-officedocument.extended-properties+xml"/>
  <Override PartName="/docProps/core.xml" ContentType="application/vnd.openxmlformats-package.core-properties+xml"/>
  <Override PartName="/ppt/commentAuthors.xml" ContentType="application/vnd.openxmlformats-officedocument.presentationml.commentAuthors+xml"/>
  <Override PartName="/ppt/diagrams/colors1.xml" ContentType="application/vnd.openxmlformats-officedocument.drawingml.diagramColors+xml"/>
  <Override PartName="/ppt/diagrams/data1.xml" ContentType="application/vnd.openxmlformats-officedocument.drawingml.diagramData+xml"/>
  <Override PartName="/ppt/diagrams/drawing1.xml" ContentType="application/vnd.ms-office.drawingml.diagramDrawing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/Relationships>
</file>

<file path=ppt/presentation.xml><?xml version="1.0" encoding="utf-8"?>
<!--Generated by Aspose.Slides for .NET 19.12-->
<p:presentation xmlns:r="http://schemas.openxmlformats.org/officeDocument/2006/relationships" xmlns:a="http://schemas.openxmlformats.org/drawingml/2006/main" xmlns:p="http://schemas.openxmlformats.org/presentationml/2006/main" embedTrueTypeFonts="1" autoCompressPictures="0">
  <p:sldMasterIdLst>
    <p:sldMasterId id="2147483648" r:id="rId2"/>
  </p:sldMasterIdLst>
  <p:notesMasterIdLst>
    <p:notesMasterId r:id="rId3"/>
  </p:notesMasterIdLst>
  <p:sldIdLst>
    <p:sldId id="256" r:id="rId4"/>
    <p:sldId id="259" r:id="rId5"/>
    <p:sldId id="258" r:id="rId6"/>
    <p:sldId id="257" r:id="rId7"/>
    <p:sldId id="260" r:id="rId8"/>
    <p:sldId id="265" r:id="rId9"/>
    <p:sldId id="279" r:id="rId10"/>
    <p:sldId id="267" r:id="rId11"/>
    <p:sldId id="269" r:id="rId12"/>
    <p:sldId id="271" r:id="rId13"/>
    <p:sldId id="263" r:id="rId14"/>
    <p:sldId id="274" r:id="rId15"/>
    <p:sldId id="275" r:id="rId16"/>
    <p:sldId id="276" r:id="rId17"/>
    <p:sldId id="277" r:id="rId18"/>
    <p:sldId id="278" r:id="rId19"/>
    <p:sldId id="281" r:id="rId20"/>
    <p:sldId id="282" r:id="rId21"/>
    <p:sldId id="280" r:id="rId22"/>
  </p:sldIdLst>
  <p:sldSz cx="18288000" cy="10287000"/>
  <p:notesSz cx="10287000" cy="18288000"/>
  <p:embeddedFontLst>
    <p:embeddedFont>
      <p:font typeface="Calibri" panose="020F0502020204030204" pitchFamily="34" charset="0"/>
      <p:regular r:id="rId24"/>
      <p:bold r:id="rId25"/>
      <p:italic r:id="rId26"/>
      <p:boldItalic r:id="rId27"/>
    </p:embeddedFont>
    <p:embeddedFont>
      <p:font typeface="Montserrat Black" panose="00000A00000000000000" pitchFamily="2" charset="-52"/>
      <p:bold r:id="rId28"/>
      <p:boldItalic r:id="rId29"/>
    </p:embeddedFont>
    <p:embeddedFont>
      <p:font typeface="Montserrat Bold" panose="020B0604020202020204" charset="-52"/>
      <p:bold r:id="rId30"/>
    </p:embeddedFont>
    <p:embeddedFont>
      <p:font typeface="Montserrat Medium" panose="00000600000000000000" pitchFamily="2" charset="-52"/>
      <p:regular r:id="rId31"/>
      <p:italic r:id="rId32"/>
    </p:embeddedFont>
    <p:embeddedFont>
      <p:font typeface="Montserrat Regular" panose="020B0604020202020204" charset="-52"/>
      <p:regular r:id="rId33"/>
    </p:embeddedFont>
    <p:embeddedFont>
      <p:font typeface="Montserrat SemiBold" panose="00000700000000000000" pitchFamily="2" charset="-52"/>
      <p:bold r:id="rId34"/>
      <p:boldItalic r:id="rId35"/>
    </p:embeddedFont>
  </p:embeddedFontLst>
  <p:custDataLst>
    <p:tags r:id="rId23"/>
  </p:custData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p="http://schemas.openxmlformats.org/presentationml/2006/main">
  <p:cmAuthor id="1" name="User" initials="U" lastIdx="0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7FA9"/>
    <a:srgbClr val="D0DEEA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55" d="100"/>
          <a:sy n="55" d="100"/>
        </p:scale>
        <p:origin x="34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6200" cy="76200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ommentAuthors" Target="commentAuthors.xml" /><Relationship Id="rId10" Type="http://schemas.openxmlformats.org/officeDocument/2006/relationships/slide" Target="slides/slide7.xml" /><Relationship Id="rId11" Type="http://schemas.openxmlformats.org/officeDocument/2006/relationships/slide" Target="slides/slide8.xml" /><Relationship Id="rId12" Type="http://schemas.openxmlformats.org/officeDocument/2006/relationships/slide" Target="slides/slide9.xml" /><Relationship Id="rId13" Type="http://schemas.openxmlformats.org/officeDocument/2006/relationships/slide" Target="slides/slide10.xml" /><Relationship Id="rId14" Type="http://schemas.openxmlformats.org/officeDocument/2006/relationships/slide" Target="slides/slide11.xml" /><Relationship Id="rId15" Type="http://schemas.openxmlformats.org/officeDocument/2006/relationships/slide" Target="slides/slide12.xml" /><Relationship Id="rId16" Type="http://schemas.openxmlformats.org/officeDocument/2006/relationships/slide" Target="slides/slide13.xml" /><Relationship Id="rId17" Type="http://schemas.openxmlformats.org/officeDocument/2006/relationships/slide" Target="slides/slide14.xml" /><Relationship Id="rId18" Type="http://schemas.openxmlformats.org/officeDocument/2006/relationships/slide" Target="slides/slide15.xml" /><Relationship Id="rId19" Type="http://schemas.openxmlformats.org/officeDocument/2006/relationships/slide" Target="slides/slide16.xml" /><Relationship Id="rId2" Type="http://schemas.openxmlformats.org/officeDocument/2006/relationships/slideMaster" Target="slideMasters/slideMaster1.xml" /><Relationship Id="rId20" Type="http://schemas.openxmlformats.org/officeDocument/2006/relationships/slide" Target="slides/slide17.xml" /><Relationship Id="rId21" Type="http://schemas.openxmlformats.org/officeDocument/2006/relationships/slide" Target="slides/slide18.xml" /><Relationship Id="rId22" Type="http://schemas.openxmlformats.org/officeDocument/2006/relationships/slide" Target="slides/slide19.xml" /><Relationship Id="rId23" Type="http://schemas.openxmlformats.org/officeDocument/2006/relationships/tags" Target="tags/tag1.xml" /><Relationship Id="rId24" Type="http://schemas.openxmlformats.org/officeDocument/2006/relationships/font" Target="fonts/font1.fntdata" /><Relationship Id="rId25" Type="http://schemas.openxmlformats.org/officeDocument/2006/relationships/font" Target="fonts/font2.fntdata" /><Relationship Id="rId26" Type="http://schemas.openxmlformats.org/officeDocument/2006/relationships/font" Target="fonts/font3.fntdata" /><Relationship Id="rId27" Type="http://schemas.openxmlformats.org/officeDocument/2006/relationships/font" Target="fonts/font4.fntdata" /><Relationship Id="rId28" Type="http://schemas.openxmlformats.org/officeDocument/2006/relationships/font" Target="fonts/font5.fntdata" /><Relationship Id="rId29" Type="http://schemas.openxmlformats.org/officeDocument/2006/relationships/font" Target="fonts/font6.fntdata" /><Relationship Id="rId3" Type="http://schemas.openxmlformats.org/officeDocument/2006/relationships/notesMaster" Target="notesMasters/notesMaster1.xml" /><Relationship Id="rId30" Type="http://schemas.openxmlformats.org/officeDocument/2006/relationships/font" Target="fonts/font7.fntdata" /><Relationship Id="rId31" Type="http://schemas.openxmlformats.org/officeDocument/2006/relationships/font" Target="fonts/font8.fntdata" /><Relationship Id="rId32" Type="http://schemas.openxmlformats.org/officeDocument/2006/relationships/font" Target="fonts/font9.fntdata" /><Relationship Id="rId33" Type="http://schemas.openxmlformats.org/officeDocument/2006/relationships/font" Target="fonts/font10.fntdata" /><Relationship Id="rId34" Type="http://schemas.openxmlformats.org/officeDocument/2006/relationships/font" Target="fonts/font11.fntdata" /><Relationship Id="rId35" Type="http://schemas.openxmlformats.org/officeDocument/2006/relationships/font" Target="fonts/font12.fntdata" /><Relationship Id="rId36" Type="http://schemas.openxmlformats.org/officeDocument/2006/relationships/presProps" Target="presProps.xml" /><Relationship Id="rId37" Type="http://schemas.openxmlformats.org/officeDocument/2006/relationships/viewProps" Target="viewProps.xml" /><Relationship Id="rId38" Type="http://schemas.openxmlformats.org/officeDocument/2006/relationships/theme" Target="theme/theme1.xml" /><Relationship Id="rId39" Type="http://schemas.openxmlformats.org/officeDocument/2006/relationships/tableStyles" Target="tableStyles.xml" /><Relationship Id="rId4" Type="http://schemas.openxmlformats.org/officeDocument/2006/relationships/slide" Target="slides/slide1.xml" /><Relationship Id="rId5" Type="http://schemas.openxmlformats.org/officeDocument/2006/relationships/slide" Target="slides/slide2.xml" /><Relationship Id="rId6" Type="http://schemas.openxmlformats.org/officeDocument/2006/relationships/slide" Target="slides/slide3.xml" /><Relationship Id="rId7" Type="http://schemas.openxmlformats.org/officeDocument/2006/relationships/slide" Target="slides/slide4.xml" /><Relationship Id="rId8" Type="http://schemas.openxmlformats.org/officeDocument/2006/relationships/slide" Target="slides/slide5.xml" /><Relationship Id="rId9" Type="http://schemas.openxmlformats.org/officeDocument/2006/relationships/slide" Target="slides/slide6.xml" /></Relationships>
</file>

<file path=ppt/diagrams/colors1.xml><?xml version="1.0" encoding="utf-8"?>
<dgm:colorsDef xmlns:a="http://schemas.openxmlformats.org/drawingml/2006/main" xmlns:dgm="http://schemas.openxmlformats.org/drawingml/2006/diagram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a="http://schemas.openxmlformats.org/drawingml/2006/main" xmlns:r="http://schemas.openxmlformats.org/officeDocument/2006/relationships" xmlns:dgm="http://schemas.openxmlformats.org/drawingml/2006/diagram">
  <dgm:ptLst>
    <dgm:pt modelId="{A62906D7-C020-4539-8FF3-183E9F60A55B}" type="doc">
      <dgm:prSet loTypeId="urn:microsoft.com/office/officeart/2008/layout/CircularPictureCallout" loCatId="picture" qsTypeId="urn:microsoft.com/office/officeart/2005/8/quickstyle/simple1" qsCatId="simple" csTypeId="urn:microsoft.com/office/officeart/2005/8/colors/accent1_2" csCatId="accent1"/>
      <dgm:spPr/>
      <dgm:t>
        <a:bodyPr/>
        <a:lstStyle/>
        <a:p/>
      </dgm:t>
    </dgm:pt>
    <dgm:pt modelId="{1E1AE4E6-898F-4F61-9B1F-BBB49BA19B02}" type="pres">
      <dgm:prSet presAssocID="{A62906D7-C020-4539-8FF3-183E9F60A55B}" presName="Name0">
        <dgm:presLayoutVars>
          <dgm:chMax val="7"/>
          <dgm:chPref val="7"/>
          <dgm:dir/>
        </dgm:presLayoutVars>
      </dgm:prSet>
      <dgm:spPr/>
      <dgm:t>
        <a:bodyPr/>
        <a:lstStyle/>
        <a:p/>
      </dgm:t>
    </dgm:pt>
    <dgm:pt modelId="{0D2940CD-DB7F-4F5A-BABB-CB6BEEE900BC}" type="pres">
      <dgm:prSet presAssocID="{A62906D7-C020-4539-8FF3-183E9F60A55B}" presName="Name1"/>
      <dgm:spPr/>
      <dgm:t>
        <a:bodyPr/>
        <a:lstStyle/>
        <a:p/>
      </dgm:t>
    </dgm:pt>
  </dgm:ptLst>
  <dgm:cxnLst>
    <dgm:cxn modelId="{5A4ECC87-FCB0-4396-BDF8-90F882F5A63E}" type="presOf" srcId="{A62906D7-C020-4539-8FF3-183E9F60A55B}" destId="{1E1AE4E6-898F-4F61-9B1F-BBB49BA19B02}" srcOrd="0" destOrd="0" presId="urn:microsoft.com/office/officeart/2008/layout/CircularPictureCallout"/>
    <dgm:cxn modelId="{75A9E30D-55BC-4D1E-90DE-2971EAD645B7}" type="presParOf" srcId="{1E1AE4E6-898F-4F61-9B1F-BBB49BA19B02}" destId="{0D2940CD-DB7F-4F5A-BABB-CB6BEEE900BC}" srcOrd="0" destOrd="0" presId="urn:microsoft.com/office/officeart/2008/layout/CircularPictureCallou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main"/>
    </a:ext>
  </dgm:extLst>
</dgm:dataModel>
</file>

<file path=ppt/diagrams/drawing1.xml><?xml version="1.0" encoding="utf-8"?>
<dsp:drawing xmlns:a="http://schemas.openxmlformats.org/drawingml/2006/main" xmlns:r="http://schemas.openxmlformats.org/officeDocument/2006/relationships" xmlns:dsp="http://schemas.microsoft.com/office/drawing/2008/diagram">
  <dsp:spTree>
    <dsp:nvGrpSpPr>
      <dsp:cNvPr id="21" name=""/>
      <dsp:cNvGrpSpPr/>
    </dsp:nvGrpSpPr>
    <dsp:grpSpPr/>
  </dsp:spTree>
</dsp:drawing>
</file>

<file path=ppt/diagrams/layout1.xml><?xml version="1.0" encoding="utf-8"?>
<dgm:layoutDef xmlns:a="http://schemas.openxmlformats.org/drawingml/2006/main" xmlns:r="http://schemas.openxmlformats.org/officeDocument/2006/relationships" xmlns:dgm="http://schemas.openxmlformats.org/drawingml/2006/diagram" uniqueId="urn:microsoft.com/office/officeart/2008/layout/CircularPictureCallout">
  <dgm:title val=""/>
  <dgm:desc val=""/>
  <dgm:catLst>
    <dgm:cat type="picture" pri="2000"/>
    <dgm:cat type="pictureconvert" pri="2000"/>
  </dgm:catLst>
  <dgm:sampData>
    <dgm:dataModel>
      <dgm:ptLst>
        <dgm:pt modelId="0" type="doc"/>
        <dgm:pt modelId="1"/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r:blip="">
      <dgm:adjLst/>
    </dgm:shape>
    <dgm:constrLst>
      <dgm:constr type="w" for="ch" refType="h" refFor="ch" op="gte" fact="2"/>
    </dgm:constrLst>
    <dgm:layoutNode name="Name1">
      <dgm:alg type="composite"/>
      <dgm:shape r:blip="">
        <dgm:adjLst/>
      </dgm:shape>
      <dgm:choose name="Name2">
        <dgm:if name="Name3" axis="ch" ptType="node" func="cnt" op="lte" val="1">
          <dgm:constrLst>
            <dgm:constr type="h" for="ch" forName="picture_1" refType="h"/>
            <dgm:constr type="w" for="ch" forName="picture_1" refType="h" refFor="ch" refForName="picture_1" op="equ"/>
            <dgm:constr type="l" for="ch" forName="picture_1"/>
            <dgm:constr type="t" for="ch" forName="picture_1"/>
            <dgm:constr type="w" for="ch" forName="text_1" refType="w" refFor="ch" refForName="picture_1" fact="0.64"/>
            <dgm:constr type="h" for="ch" forName="text_1" refType="h" refFor="ch" refForName="picture_1" fact="0.33"/>
            <dgm:constr type="l" for="ch" forName="text_1" refType="w" refFor="ch" refForName="picture_1" fact="0.18"/>
            <dgm:constr type="t" for="ch" forName="text_1" refType="h" refFor="ch" refForName="picture_1" fact="0.531"/>
          </dgm:constrLst>
        </dgm:if>
        <dgm:if name="Name4" axis="ch" ptType="node" func="cnt" op="lte" val="2">
          <dgm:choose name="Name5">
            <dgm:if name="Name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l" for="ch" forName="picture_2" refType="w" refFor="ch" refForName="picture_1" fact="1.21"/>
                <dgm:constr type="ctrY" for="ch" forName="picture_2" refType="h" refFor="ch" refForName="picture_1" fact="0.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if>
            <dgm:else name="Name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else>
          </dgm:choose>
        </dgm:if>
        <dgm:if name="Name8" axis="ch" ptType="node" func="cnt" op="lte" val="3">
          <dgm:choose name="Name9">
            <dgm:if name="Name10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l" for="ch" forName="picture_2" refType="w" refFor="ch" refForName="picture_1" fact="1.21"/>
                <dgm:constr type="ctrY" for="ch" forName="picture_2" refType="h" refFor="ch" refForName="picture_1" fact="0.18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l" for="ch" forName="picture_3" refType="w" refFor="ch" refForName="picture_1" fact="1.21"/>
                <dgm:constr type="ctrY" for="ch" forName="picture_3" refType="h" refFor="ch" refForName="picture_1" fact="0.812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if>
            <dgm:else name="Name11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18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812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else>
          </dgm:choose>
        </dgm:if>
        <dgm:if name="Name12" axis="ch" ptType="node" func="cnt" op="lte" val="4">
          <dgm:choose name="Name13">
            <dgm:if name="Name14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l" for="ch" forName="picture_2" refType="w" refFor="ch" refForName="picture_1" fact="1.354"/>
                <dgm:constr type="ctrY" for="ch" forName="picture_2" refType="h" refFor="ch" refForName="picture_1" fact="0.1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l" for="ch" forName="picture_3" refType="w" refFor="ch" refForName="picture_1" fact="1.21"/>
                <dgm:constr type="ctrY" for="ch" forName="picture_3" refType="h" refFor="ch" refForName="picture_1" fact="0.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l" for="ch" forName="picture_4" refType="w" refFor="ch" refForName="picture_1" fact="1.354"/>
                <dgm:constr type="ctrY" for="ch" forName="picture_4" refType="h" refFor="ch" refForName="picture_1" fact="0.8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if>
            <dgm:else name="Name15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r" for="ch" forName="picture_2" refType="w"/>
                <dgm:constr type="rOff" for="ch" forName="picture_2" refType="w" refFor="ch" refForName="picture_1" fact="-1.354"/>
                <dgm:constr type="ctrY" for="ch" forName="picture_2" refType="h" refFor="ch" refForName="picture_1" fact="0.1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r" for="ch" forName="picture_4" refType="w"/>
                <dgm:constr type="rOff" for="ch" forName="picture_4" refType="w" refFor="ch" refForName="picture_1" fact="-1.354"/>
                <dgm:constr type="ctrY" for="ch" forName="picture_4" refType="h" refFor="ch" refForName="picture_1" fact="0.8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else>
          </dgm:choose>
        </dgm:if>
        <dgm:if name="Name16" axis="ch" ptType="node" func="cnt" op="lte" val="5">
          <dgm:choose name="Name17">
            <dgm:if name="Name18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l" for="ch" forName="picture_2" refType="w" refFor="ch" refForName="picture_1" fact="1.375"/>
                <dgm:constr type="ctrY" for="ch" forName="picture_2" refType="h" refFor="ch" refForName="picture_1" fact="0.11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l" for="ch" forName="picture_3" refType="w" refFor="ch" refForName="picture_1" fact="1.21"/>
                <dgm:constr type="ctrY" for="ch" forName="picture_3" refType="h" refFor="ch" refForName="picture_1" fact="0.353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l" for="ch" forName="picture_4" refType="w" refFor="ch" refForName="picture_1" fact="1.21"/>
                <dgm:constr type="ctrY" for="ch" forName="picture_4" refType="h" refFor="ch" refForName="picture_1" fact="0.647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l" for="ch" forName="picture_5" refType="w" refFor="ch" refForName="picture_1" fact="1.375"/>
                <dgm:constr type="ctrY" for="ch" forName="picture_5" refType="h" refFor="ch" refForName="picture_1" fact="0.8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if>
            <dgm:else name="Name19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r" for="ch" forName="picture_2" refType="w"/>
                <dgm:constr type="rOff" for="ch" forName="picture_2" refType="w" refFor="ch" refForName="picture_1" fact="-1.375"/>
                <dgm:constr type="ctrY" for="ch" forName="picture_2" refType="h" refFor="ch" refForName="picture_1" fact="0.11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353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647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r" for="ch" forName="picture_5" refType="w"/>
                <dgm:constr type="rOff" for="ch" forName="picture_5" refType="w" refFor="ch" refForName="picture_1" fact="-1.375"/>
                <dgm:constr type="ctrY" for="ch" forName="picture_5" refType="h" refFor="ch" refForName="picture_1" fact="0.8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else>
          </dgm:choose>
        </dgm:if>
        <dgm:if name="Name20" axis="ch" ptType="node" func="cnt" op="lte" val="6">
          <dgm:choose name="Name21">
            <dgm:if name="Name22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l" for="ch" forName="picture_2" refType="w" refFor="ch" refForName="picture_1" fact="1.4238"/>
                <dgm:constr type="ctrY" for="ch" forName="picture_2" refType="h" refFor="ch" refForName="picture_1" fact="0.09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l" for="ch" forName="picture_3" refType="w" refFor="ch" refForName="picture_1" fact="1.2667"/>
                <dgm:constr type="ctrY" for="ch" forName="picture_3" refType="h" refFor="ch" refForName="picture_1" fact="0.261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l" for="ch" forName="picture_4" refType="w" refFor="ch" refForName="picture_1" fact="1.21"/>
                <dgm:constr type="ctrY" for="ch" forName="picture_4" refType="h" refFor="ch" refForName="picture_1" fact="0.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l" for="ch" forName="picture_5" refType="w" refFor="ch" refForName="picture_1" fact="1.2667"/>
                <dgm:constr type="ctrY" for="ch" forName="picture_5" refType="h" refFor="ch" refForName="picture_1" fact="0.73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l" for="ch" forName="picture_6" refType="w" refFor="ch" refForName="picture_1" fact="1.4238"/>
                <dgm:constr type="ctrY" for="ch" forName="picture_6" refType="h" refFor="ch" refForName="picture_1" fact="0.91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if>
            <dgm:else name="Name23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r" for="ch" forName="picture_2" refType="w"/>
                <dgm:constr type="rOff" for="ch" forName="picture_2" refType="w" refFor="ch" refForName="picture_1" fact="-1.4238"/>
                <dgm:constr type="ctrY" for="ch" forName="picture_2" refType="h" refFor="ch" refForName="picture_1" fact="0.09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r" for="ch" forName="picture_3" refType="w"/>
                <dgm:constr type="rOff" for="ch" forName="picture_3" refType="w" refFor="ch" refForName="picture_1" fact="-1.2667"/>
                <dgm:constr type="ctrY" for="ch" forName="picture_3" refType="h" refFor="ch" refForName="picture_1" fact="0.261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r" for="ch" forName="picture_5" refType="w"/>
                <dgm:constr type="rOff" for="ch" forName="picture_5" refType="w" refFor="ch" refForName="picture_1" fact="-1.2667"/>
                <dgm:constr type="ctrY" for="ch" forName="picture_5" refType="h" refFor="ch" refForName="picture_1" fact="0.73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r" for="ch" forName="picture_6" refType="w"/>
                <dgm:constr type="rOff" for="ch" forName="picture_6" refType="w" refFor="ch" refForName="picture_1" fact="-1.4238"/>
                <dgm:constr type="ctrY" for="ch" forName="picture_6" refType="h" refFor="ch" refForName="picture_1" fact="0.91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else>
          </dgm:choose>
        </dgm:if>
        <dgm:else name="Name24">
          <dgm:choose name="Name25">
            <dgm:if name="Name2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l" for="ch" forName="picture_2" refType="w" refFor="ch" refForName="picture_1" fact="1.4363"/>
                <dgm:constr type="ctrY" for="ch" forName="picture_2" refType="h" refFor="ch" refForName="picture_1" fact="0.0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l" for="ch" forName="picture_3" refType="w" refFor="ch" refForName="picture_1" fact="1.2898"/>
                <dgm:constr type="ctrY" for="ch" forName="picture_3" refType="h" refFor="ch" refForName="picture_1" fact="0.227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l" for="ch" forName="picture_4" refType="w" refFor="ch" refForName="picture_1" fact="1.21"/>
                <dgm:constr type="ctrY" for="ch" forName="picture_4" refType="h" refFor="ch" refForName="picture_1" fact="0.40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l" for="ch" forName="picture_5" refType="w" refFor="ch" refForName="picture_1" fact="1.21"/>
                <dgm:constr type="ctrY" for="ch" forName="picture_5" refType="h" refFor="ch" refForName="picture_1" fact="0.595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l" for="ch" forName="picture_6" refType="w" refFor="ch" refForName="picture_1" fact="1.2898"/>
                <dgm:constr type="ctrY" for="ch" forName="picture_6" refType="h" refFor="ch" refForName="picture_1" fact="0.773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l" for="ch" forName="picture_7" refType="w" refFor="ch" refForName="picture_1" fact="1.4363"/>
                <dgm:constr type="ctrY" for="ch" forName="picture_7" refType="h" refFor="ch" refForName="picture_1" fact="0.925"/>
                <dgm:constr type="l" for="ch" forName="line_7" refType="ctrX" refFor="ch" refForName="picture_1"/>
                <dgm:constr type="h" for="ch" forName="line_7"/>
                <dgm:constr type="r" for="ch" forName="line_7" refType="ctrX" refFor="ch" refForName="picture_7"/>
                <dgm:constr type="ctrY" for="ch" forName="line_7" refType="ctrY" refFor="ch" refForName="picture_7"/>
                <dgm:constr type="r" for="ch" forName="textparent_7" refType="w"/>
                <dgm:constr type="h" for="ch" forName="textparent_7" refType="h" refFor="ch" refForName="picture_7"/>
                <dgm:constr type="l" for="ch" forName="textparent_7" refType="r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if>
            <dgm:else name="Name2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r" for="ch" forName="picture_2" refType="w"/>
                <dgm:constr type="rOff" for="ch" forName="picture_2" refType="w" refFor="ch" refForName="picture_1" fact="-1.4363"/>
                <dgm:constr type="ctrY" for="ch" forName="picture_2" refType="h" refFor="ch" refForName="picture_1" fact="0.0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r" for="ch" forName="picture_3" refType="w"/>
                <dgm:constr type="rOff" for="ch" forName="picture_3" refType="w" refFor="ch" refForName="picture_1" fact="-1.2898"/>
                <dgm:constr type="ctrY" for="ch" forName="picture_3" refType="h" refFor="ch" refForName="picture_1" fact="0.227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40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r" for="ch" forName="picture_5" refType="w"/>
                <dgm:constr type="rOff" for="ch" forName="picture_5" refType="w" refFor="ch" refForName="picture_1" fact="-1.21"/>
                <dgm:constr type="ctrY" for="ch" forName="picture_5" refType="h" refFor="ch" refForName="picture_1" fact="0.595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r" for="ch" forName="picture_6" refType="w"/>
                <dgm:constr type="rOff" for="ch" forName="picture_6" refType="w" refFor="ch" refForName="picture_1" fact="-1.2898"/>
                <dgm:constr type="ctrY" for="ch" forName="picture_6" refType="h" refFor="ch" refForName="picture_1" fact="0.773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r" for="ch" forName="picture_7" refType="w"/>
                <dgm:constr type="rOff" for="ch" forName="picture_7" refType="w" refFor="ch" refForName="picture_1" fact="-1.4363"/>
                <dgm:constr type="ctrY" for="ch" forName="picture_7" refType="h" refFor="ch" refForName="picture_1" fact="0.925"/>
                <dgm:constr type="r" for="ch" forName="line_7" refType="ctrX" refFor="ch" refForName="picture_1"/>
                <dgm:constr type="h" for="ch" forName="line_7"/>
                <dgm:constr type="l" for="ch" forName="line_7" refType="ctrX" refFor="ch" refForName="picture_7"/>
                <dgm:constr type="ctrY" for="ch" forName="line_7" refType="ctrY" refFor="ch" refForName="picture_7"/>
                <dgm:constr type="l" for="ch" forName="textparent_7"/>
                <dgm:constr type="h" for="ch" forName="textparent_7" refType="h" refFor="ch" refForName="picture_7"/>
                <dgm:constr type="r" for="ch" forName="textparent_7" refType="l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else>
          </dgm:choose>
        </dgm:else>
      </dgm:choose>
      <dgm:forEach name="wrapper" axis="self" ptType="parTrans">
        <dgm:forEach name="wrapper2" axis="self" ptType="sibTrans" st="2">
          <dgm:forEach name="pictureRepeat" axis="self">
            <dgm:layoutNode name="pictureRepeatNode" styleLbl="alignImgPlace1">
              <dgm:alg type="sp"/>
              <dgm:shape type="ellipse" r:blip="" blipPhldr="1">
                <dgm:adjLst/>
              </dgm:shape>
              <dgm:presOf axis="self"/>
            </dgm:layoutNode>
          </dgm:forEach>
        </dgm:forEach>
      </dgm:forEach>
      <dgm:forEach name="Name28" axis="ch" ptType="sibTrans" hideLastTrans="0" cnt="1">
        <dgm:layoutNode name="picture_1">
          <dgm:alg type="sp"/>
          <dgm:shape r:blip="">
            <dgm:adjLst/>
          </dgm:shape>
          <dgm:presOf/>
          <dgm:constrLst/>
          <dgm:forEach name="Name29" ref="pictureRepeat"/>
        </dgm:layoutNode>
      </dgm:forEach>
      <dgm:forEach name="Name30" axis="ch" ptType="node" cnt="1">
        <dgm:layoutNode name="text_1" styleLbl="node1">
          <dgm:varLst>
            <dgm:bulletEnabled val="1"/>
          </dgm:varLst>
          <dgm:alg type="tx">
            <dgm:param type="txAnchorVert" val="b"/>
            <dgm:param type="txAnchorVertCh" val="b"/>
            <dgm:param type="parTxRTLAlign" val="r"/>
            <dgm:param type="shpTxRTLAlignCh" val="r"/>
          </dgm:alg>
          <dgm:shape type="rect" r:blip="" hideGeom="1">
            <dgm:adjLst/>
          </dgm:shape>
          <dgm:presOf axis="desOrSelf" ptType="node"/>
          <dgm:constrLst>
            <dgm:constr type="primFontSz" val="65"/>
            <dgm:constr type="lMarg"/>
            <dgm:constr type="rMarg"/>
            <dgm:constr type="tMarg"/>
            <dgm:constr type="bMarg"/>
          </dgm:constrLst>
          <dgm:ruleLst>
            <dgm:rule type="primFontSz" val="5"/>
          </dgm:ruleLst>
        </dgm:layoutNode>
      </dgm:forEach>
      <dgm:forEach name="Name31" axis="ch" ptType="sibTrans" hideLastTrans="0" st="2" cnt="1">
        <dgm:layoutNode name="picture_2">
          <dgm:alg type="sp"/>
          <dgm:shape r:blip="">
            <dgm:adjLst/>
          </dgm:shape>
          <dgm:presOf/>
          <dgm:constrLst/>
          <dgm:forEach name="Name32" ref="pictureRepeat"/>
        </dgm:layoutNode>
      </dgm:forEach>
      <dgm:forEach name="Name33" axis="ch" ptType="node" st="2" cnt="1">
        <dgm:layoutNode name="line_2" styleLbl="parChTrans1D1">
          <dgm:alg type="sp"/>
          <dgm:shape type="line" r:blip="" zOrderOff="-100">
            <dgm:adjLst/>
          </dgm:shape>
          <dgm:presOf/>
        </dgm:layoutNode>
        <dgm:layoutNode name="textparent_2">
          <dgm:choose name="Name34">
            <dgm:if name="Name35" func="var" arg="dir" op="equ" val="norm">
              <dgm:alg type="lin">
                <dgm:param type="horzAlign" val="l"/>
              </dgm:alg>
            </dgm:if>
            <dgm:else name="Name36">
              <dgm:alg type="lin">
                <dgm:param type="horzAlign" val="r"/>
              </dgm:alg>
            </dgm:else>
          </dgm:choose>
          <dgm:shape type="rect" r:blip="" hideGeom="1">
            <dgm:adjLst/>
          </dgm:shape>
          <dgm:constrLst>
            <dgm:constr type="userW" for="ch" forName="text_2" refType="w"/>
            <dgm:constr type="h" for="ch" forName="text_2" refType="h"/>
          </dgm:constrLst>
          <dgm:presOf/>
          <dgm:layoutNode name="text_2" styleLbl="revTx">
            <dgm:varLst>
              <dgm:bulletEnabled val="1"/>
            </dgm:varLst>
            <dgm:choose name="Name37">
              <dgm:if name="Name38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39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fact="1"/>
              <dgm:rule type="primFontSz" val="5"/>
            </dgm:ruleLst>
          </dgm:layoutNode>
        </dgm:layoutNode>
      </dgm:forEach>
      <dgm:forEach name="Name40" axis="ch" ptType="sibTrans" hideLastTrans="0" st="3" cnt="1">
        <dgm:layoutNode name="picture_3">
          <dgm:alg type="sp"/>
          <dgm:shape r:blip="">
            <dgm:adjLst/>
          </dgm:shape>
          <dgm:presOf/>
          <dgm:constrLst/>
          <dgm:forEach name="Name41" ref="pictureRepeat"/>
        </dgm:layoutNode>
      </dgm:forEach>
      <dgm:forEach name="Name42" axis="ch" ptType="node" st="3" cnt="1">
        <dgm:layoutNode name="line_3" styleLbl="parChTrans1D1">
          <dgm:alg type="sp"/>
          <dgm:shape type="line" r:blip="" zOrderOff="-100">
            <dgm:adjLst/>
          </dgm:shape>
          <dgm:presOf/>
        </dgm:layoutNode>
        <dgm:layoutNode name="textparent_3">
          <dgm:choose name="Name43">
            <dgm:if name="Name44" func="var" arg="dir" op="equ" val="norm">
              <dgm:alg type="lin">
                <dgm:param type="horzAlign" val="l"/>
              </dgm:alg>
            </dgm:if>
            <dgm:else name="Name45">
              <dgm:alg type="lin">
                <dgm:param type="horzAlign" val="r"/>
              </dgm:alg>
            </dgm:else>
          </dgm:choose>
          <dgm:shape type="rect" r:blip="" hideGeom="1">
            <dgm:adjLst/>
          </dgm:shape>
          <dgm:constrLst>
            <dgm:constr type="userW" for="ch" forName="text_3" refType="w"/>
            <dgm:constr type="h" for="ch" forName="text_3" refType="h"/>
          </dgm:constrLst>
          <dgm:presOf/>
          <dgm:layoutNode name="text_3" styleLbl="revTx">
            <dgm:varLst>
              <dgm:bulletEnabled val="1"/>
            </dgm:varLst>
            <dgm:choose name="Name46">
              <dgm:if name="Name47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48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fact="1"/>
              <dgm:rule type="primFontSz" val="5"/>
            </dgm:ruleLst>
          </dgm:layoutNode>
        </dgm:layoutNode>
      </dgm:forEach>
      <dgm:forEach name="Name49" axis="ch" ptType="sibTrans" hideLastTrans="0" st="4" cnt="1">
        <dgm:layoutNode name="picture_4">
          <dgm:alg type="sp"/>
          <dgm:shape r:blip="">
            <dgm:adjLst/>
          </dgm:shape>
          <dgm:presOf/>
          <dgm:constrLst/>
          <dgm:forEach name="Name50" ref="pictureRepeat"/>
        </dgm:layoutNode>
      </dgm:forEach>
      <dgm:forEach name="Name51" axis="ch" ptType="node" st="4" cnt="1">
        <dgm:layoutNode name="line_4" styleLbl="parChTrans1D1">
          <dgm:alg type="sp"/>
          <dgm:shape type="line" r:blip="" zOrderOff="-100">
            <dgm:adjLst/>
          </dgm:shape>
          <dgm:presOf/>
        </dgm:layoutNode>
        <dgm:layoutNode name="textparent_4">
          <dgm:choose name="Name52">
            <dgm:if name="Name53" func="var" arg="dir" op="equ" val="norm">
              <dgm:alg type="lin">
                <dgm:param type="horzAlign" val="l"/>
              </dgm:alg>
            </dgm:if>
            <dgm:else name="Name54">
              <dgm:alg type="lin">
                <dgm:param type="horzAlign" val="r"/>
              </dgm:alg>
            </dgm:else>
          </dgm:choose>
          <dgm:shape type="rect" r:blip="" hideGeom="1">
            <dgm:adjLst/>
          </dgm:shape>
          <dgm:constrLst>
            <dgm:constr type="userW" for="ch" forName="text_4" refType="w"/>
            <dgm:constr type="h" for="ch" forName="text_4" refType="h"/>
          </dgm:constrLst>
          <dgm:presOf/>
          <dgm:layoutNode name="text_4" styleLbl="revTx">
            <dgm:varLst>
              <dgm:bulletEnabled val="1"/>
            </dgm:varLst>
            <dgm:choose name="Name55">
              <dgm:if name="Name56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57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fact="1"/>
              <dgm:rule type="primFontSz" val="5"/>
            </dgm:ruleLst>
          </dgm:layoutNode>
        </dgm:layoutNode>
      </dgm:forEach>
      <dgm:forEach name="Name58" axis="ch" ptType="sibTrans" hideLastTrans="0" st="5" cnt="1">
        <dgm:layoutNode name="picture_5">
          <dgm:alg type="sp"/>
          <dgm:shape r:blip="">
            <dgm:adjLst/>
          </dgm:shape>
          <dgm:presOf/>
          <dgm:constrLst/>
          <dgm:forEach name="Name59" ref="pictureRepeat"/>
        </dgm:layoutNode>
      </dgm:forEach>
      <dgm:forEach name="Name60" axis="ch" ptType="node" st="5" cnt="1">
        <dgm:layoutNode name="line_5" styleLbl="parChTrans1D1">
          <dgm:alg type="sp"/>
          <dgm:shape type="line" r:blip="" zOrderOff="-100">
            <dgm:adjLst/>
          </dgm:shape>
          <dgm:presOf/>
        </dgm:layoutNode>
        <dgm:layoutNode name="textparent_5">
          <dgm:choose name="Name61">
            <dgm:if name="Name62" func="var" arg="dir" op="equ" val="norm">
              <dgm:alg type="lin">
                <dgm:param type="horzAlign" val="l"/>
              </dgm:alg>
            </dgm:if>
            <dgm:else name="Name63">
              <dgm:alg type="lin">
                <dgm:param type="horzAlign" val="r"/>
              </dgm:alg>
            </dgm:else>
          </dgm:choose>
          <dgm:shape type="rect" r:blip="" hideGeom="1">
            <dgm:adjLst/>
          </dgm:shape>
          <dgm:constrLst>
            <dgm:constr type="userW" for="ch" forName="text_5" refType="w"/>
            <dgm:constr type="h" for="ch" forName="text_5" refType="h"/>
          </dgm:constrLst>
          <dgm:presOf/>
          <dgm:layoutNode name="text_5" styleLbl="revTx">
            <dgm:varLst>
              <dgm:bulletEnabled val="1"/>
            </dgm:varLst>
            <dgm:choose name="Name64">
              <dgm:if name="Name65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66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fact="1"/>
              <dgm:rule type="primFontSz" val="5"/>
            </dgm:ruleLst>
          </dgm:layoutNode>
        </dgm:layoutNode>
      </dgm:forEach>
      <dgm:forEach name="Name67" axis="ch" ptType="sibTrans" hideLastTrans="0" st="6" cnt="1">
        <dgm:layoutNode name="picture_6">
          <dgm:alg type="sp"/>
          <dgm:shape r:blip="">
            <dgm:adjLst/>
          </dgm:shape>
          <dgm:presOf/>
          <dgm:constrLst/>
          <dgm:forEach name="Name68" ref="pictureRepeat"/>
        </dgm:layoutNode>
      </dgm:forEach>
      <dgm:forEach name="Name69" axis="ch" ptType="node" st="6" cnt="1">
        <dgm:layoutNode name="line_6" styleLbl="parChTrans1D1">
          <dgm:alg type="sp"/>
          <dgm:shape type="line" r:blip="" zOrderOff="-100">
            <dgm:adjLst/>
          </dgm:shape>
          <dgm:presOf/>
        </dgm:layoutNode>
        <dgm:layoutNode name="textparent_6">
          <dgm:choose name="Name70">
            <dgm:if name="Name71" func="var" arg="dir" op="equ" val="norm">
              <dgm:alg type="lin">
                <dgm:param type="horzAlign" val="l"/>
              </dgm:alg>
            </dgm:if>
            <dgm:else name="Name72">
              <dgm:alg type="lin">
                <dgm:param type="horzAlign" val="r"/>
              </dgm:alg>
            </dgm:else>
          </dgm:choose>
          <dgm:shape type="rect" r:blip="" hideGeom="1">
            <dgm:adjLst/>
          </dgm:shape>
          <dgm:constrLst>
            <dgm:constr type="userW" for="ch" forName="text_6" refType="w"/>
            <dgm:constr type="h" for="ch" forName="text_6" refType="h"/>
          </dgm:constrLst>
          <dgm:presOf/>
          <dgm:layoutNode name="text_6" styleLbl="revTx">
            <dgm:varLst>
              <dgm:bulletEnabled val="1"/>
            </dgm:varLst>
            <dgm:choose name="Name73">
              <dgm:if name="Name74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75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fact="1"/>
              <dgm:rule type="primFontSz" val="5"/>
            </dgm:ruleLst>
          </dgm:layoutNode>
        </dgm:layoutNode>
      </dgm:forEach>
      <dgm:forEach name="Name76" axis="ch" ptType="sibTrans" hideLastTrans="0" st="7" cnt="1">
        <dgm:layoutNode name="picture_7">
          <dgm:alg type="sp"/>
          <dgm:shape r:blip="">
            <dgm:adjLst/>
          </dgm:shape>
          <dgm:presOf/>
          <dgm:constrLst/>
          <dgm:forEach name="Name77" ref="pictureRepeat"/>
        </dgm:layoutNode>
      </dgm:forEach>
      <dgm:forEach name="Name78" axis="ch" ptType="node" st="7" cnt="1">
        <dgm:layoutNode name="line_7" styleLbl="parChTrans1D1">
          <dgm:alg type="sp"/>
          <dgm:shape type="line" r:blip="" zOrderOff="-100">
            <dgm:adjLst/>
          </dgm:shape>
          <dgm:presOf/>
        </dgm:layoutNode>
        <dgm:layoutNode name="textparent_7">
          <dgm:choose name="Name79">
            <dgm:if name="Name80" func="var" arg="dir" op="equ" val="norm">
              <dgm:alg type="lin">
                <dgm:param type="horzAlign" val="l"/>
              </dgm:alg>
            </dgm:if>
            <dgm:else name="Name81">
              <dgm:alg type="lin">
                <dgm:param type="horzAlign" val="r"/>
              </dgm:alg>
            </dgm:else>
          </dgm:choose>
          <dgm:shape type="rect" r:blip="" hideGeom="1">
            <dgm:adjLst/>
          </dgm:shape>
          <dgm:constrLst>
            <dgm:constr type="userW" for="ch" forName="text_7" refType="w"/>
            <dgm:constr type="h" for="ch" forName="text_7" refType="h"/>
          </dgm:constrLst>
          <dgm:presOf/>
          <dgm:layoutNode name="text_7" styleLbl="revTx">
            <dgm:varLst>
              <dgm:bulletEnabled val="1"/>
            </dgm:varLst>
            <dgm:choose name="Name82">
              <dgm:if name="Name83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84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fact="1"/>
              <dgm:rule type="primFontSz" val="5"/>
            </dgm:ruleLst>
          </dgm:layoutNode>
        </dgm:layoutNode>
      </dgm:forEach>
    </dgm:layoutNode>
  </dgm:layoutNode>
</dgm:layoutDef>
</file>

<file path=ppt/diagrams/quickStyle1.xml><?xml version="1.0" encoding="utf-8"?>
<dgm:styleDef xmlns:a="http://schemas.openxmlformats.org/drawingml/2006/main" xmlns:dgm="http://schemas.openxmlformats.org/drawingml/2006/diagram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38759112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837162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335898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0860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7870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theme" Target="../theme/theme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ransition/>
  <p:timing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1.png" /><Relationship Id="rId4" Type="http://schemas.openxmlformats.org/officeDocument/2006/relationships/image" Target="../media/image2.svg" /><Relationship Id="rId5" Type="http://schemas.openxmlformats.org/officeDocument/2006/relationships/image" Target="../media/image3.png" /><Relationship Id="rId6" Type="http://schemas.openxmlformats.org/officeDocument/2006/relationships/image" Target="../media/image4.png" /><Relationship Id="rId7" Type="http://schemas.openxmlformats.org/officeDocument/2006/relationships/image" Target="../media/image5.svg" /><Relationship Id="rId8" Type="http://schemas.openxmlformats.org/officeDocument/2006/relationships/image" Target="../media/image6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image" Target="../media/image163.png" /><Relationship Id="rId11" Type="http://schemas.openxmlformats.org/officeDocument/2006/relationships/image" Target="../media/image164.svg" /><Relationship Id="rId12" Type="http://schemas.openxmlformats.org/officeDocument/2006/relationships/image" Target="../media/image165.png" /><Relationship Id="rId13" Type="http://schemas.openxmlformats.org/officeDocument/2006/relationships/image" Target="../media/image166.svg" /><Relationship Id="rId14" Type="http://schemas.openxmlformats.org/officeDocument/2006/relationships/image" Target="../media/image112.png" /><Relationship Id="rId15" Type="http://schemas.openxmlformats.org/officeDocument/2006/relationships/image" Target="../media/image167.svg" /><Relationship Id="rId16" Type="http://schemas.openxmlformats.org/officeDocument/2006/relationships/image" Target="../media/image168.png" /><Relationship Id="rId17" Type="http://schemas.openxmlformats.org/officeDocument/2006/relationships/image" Target="../media/image169.svg" /><Relationship Id="rId18" Type="http://schemas.openxmlformats.org/officeDocument/2006/relationships/image" Target="../media/image170.png" /><Relationship Id="rId19" Type="http://schemas.openxmlformats.org/officeDocument/2006/relationships/image" Target="../media/image171.svg" /><Relationship Id="rId2" Type="http://schemas.openxmlformats.org/officeDocument/2006/relationships/notesSlide" Target="../notesSlides/notesSlide10.xml" /><Relationship Id="rId20" Type="http://schemas.openxmlformats.org/officeDocument/2006/relationships/image" Target="../media/image172.png" /><Relationship Id="rId3" Type="http://schemas.openxmlformats.org/officeDocument/2006/relationships/image" Target="../media/image9.jpeg" /><Relationship Id="rId4" Type="http://schemas.openxmlformats.org/officeDocument/2006/relationships/image" Target="../media/image159.png" /><Relationship Id="rId5" Type="http://schemas.openxmlformats.org/officeDocument/2006/relationships/image" Target="../media/image160.svg" /><Relationship Id="rId6" Type="http://schemas.openxmlformats.org/officeDocument/2006/relationships/image" Target="../media/image104.png" /><Relationship Id="rId7" Type="http://schemas.openxmlformats.org/officeDocument/2006/relationships/image" Target="../media/image161.svg" /><Relationship Id="rId8" Type="http://schemas.openxmlformats.org/officeDocument/2006/relationships/image" Target="../media/image106.png" /><Relationship Id="rId9" Type="http://schemas.openxmlformats.org/officeDocument/2006/relationships/image" Target="../media/image162.sv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image" Target="../media/image179.png" /><Relationship Id="rId11" Type="http://schemas.openxmlformats.org/officeDocument/2006/relationships/image" Target="../media/image180.svg" /><Relationship Id="rId12" Type="http://schemas.openxmlformats.org/officeDocument/2006/relationships/image" Target="../media/image181.png" /><Relationship Id="rId13" Type="http://schemas.openxmlformats.org/officeDocument/2006/relationships/image" Target="../media/image182.svg" /><Relationship Id="rId14" Type="http://schemas.openxmlformats.org/officeDocument/2006/relationships/image" Target="../media/image183.png" /><Relationship Id="rId15" Type="http://schemas.openxmlformats.org/officeDocument/2006/relationships/image" Target="../media/image184.svg" /><Relationship Id="rId16" Type="http://schemas.openxmlformats.org/officeDocument/2006/relationships/image" Target="../media/image112.png" /><Relationship Id="rId17" Type="http://schemas.openxmlformats.org/officeDocument/2006/relationships/image" Target="../media/image185.svg" /><Relationship Id="rId18" Type="http://schemas.openxmlformats.org/officeDocument/2006/relationships/image" Target="../media/image186.svg" /><Relationship Id="rId19" Type="http://schemas.openxmlformats.org/officeDocument/2006/relationships/image" Target="../media/image187.svg" /><Relationship Id="rId2" Type="http://schemas.openxmlformats.org/officeDocument/2006/relationships/notesSlide" Target="../notesSlides/notesSlide11.xml" /><Relationship Id="rId20" Type="http://schemas.openxmlformats.org/officeDocument/2006/relationships/image" Target="../media/image188.svg" /><Relationship Id="rId21" Type="http://schemas.openxmlformats.org/officeDocument/2006/relationships/image" Target="../media/image189.svg" /><Relationship Id="rId22" Type="http://schemas.openxmlformats.org/officeDocument/2006/relationships/image" Target="../media/image190.svg" /><Relationship Id="rId23" Type="http://schemas.openxmlformats.org/officeDocument/2006/relationships/image" Target="../media/image191.svg" /><Relationship Id="rId24" Type="http://schemas.openxmlformats.org/officeDocument/2006/relationships/image" Target="../media/image192.png" /><Relationship Id="rId25" Type="http://schemas.openxmlformats.org/officeDocument/2006/relationships/image" Target="../media/image193.png" /><Relationship Id="rId3" Type="http://schemas.openxmlformats.org/officeDocument/2006/relationships/image" Target="../media/image173.png" /><Relationship Id="rId4" Type="http://schemas.openxmlformats.org/officeDocument/2006/relationships/image" Target="../media/image174.svg" /><Relationship Id="rId5" Type="http://schemas.openxmlformats.org/officeDocument/2006/relationships/image" Target="../media/image175.png" /><Relationship Id="rId6" Type="http://schemas.openxmlformats.org/officeDocument/2006/relationships/image" Target="../media/image176.svg" /><Relationship Id="rId7" Type="http://schemas.openxmlformats.org/officeDocument/2006/relationships/image" Target="../media/image177.png" /><Relationship Id="rId8" Type="http://schemas.openxmlformats.org/officeDocument/2006/relationships/image" Target="../media/image178.svg" /><Relationship Id="rId9" Type="http://schemas.openxmlformats.org/officeDocument/2006/relationships/image" Target="../media/image9.jpe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image" Target="../media/image198.png" /><Relationship Id="rId11" Type="http://schemas.openxmlformats.org/officeDocument/2006/relationships/image" Target="../media/image199.svg" /><Relationship Id="rId12" Type="http://schemas.openxmlformats.org/officeDocument/2006/relationships/image" Target="../media/image200.png" /><Relationship Id="rId13" Type="http://schemas.openxmlformats.org/officeDocument/2006/relationships/image" Target="../media/image201.svg" /><Relationship Id="rId14" Type="http://schemas.openxmlformats.org/officeDocument/2006/relationships/image" Target="../media/image112.png" /><Relationship Id="rId15" Type="http://schemas.openxmlformats.org/officeDocument/2006/relationships/image" Target="../media/image202.svg" /><Relationship Id="rId16" Type="http://schemas.openxmlformats.org/officeDocument/2006/relationships/image" Target="../media/image203.png" /><Relationship Id="rId17" Type="http://schemas.openxmlformats.org/officeDocument/2006/relationships/image" Target="../media/image204.svg" /><Relationship Id="rId18" Type="http://schemas.openxmlformats.org/officeDocument/2006/relationships/image" Target="../media/image205.png" /><Relationship Id="rId19" Type="http://schemas.openxmlformats.org/officeDocument/2006/relationships/image" Target="../media/image206.svg" /><Relationship Id="rId2" Type="http://schemas.openxmlformats.org/officeDocument/2006/relationships/notesSlide" Target="../notesSlides/notesSlide12.xml" /><Relationship Id="rId20" Type="http://schemas.openxmlformats.org/officeDocument/2006/relationships/image" Target="../media/image207.png" /><Relationship Id="rId21" Type="http://schemas.openxmlformats.org/officeDocument/2006/relationships/image" Target="../media/image208.svg" /><Relationship Id="rId22" Type="http://schemas.openxmlformats.org/officeDocument/2006/relationships/image" Target="../media/image170.png" /><Relationship Id="rId23" Type="http://schemas.openxmlformats.org/officeDocument/2006/relationships/image" Target="../media/image209.svg" /><Relationship Id="rId24" Type="http://schemas.openxmlformats.org/officeDocument/2006/relationships/image" Target="../media/image210.png" /><Relationship Id="rId25" Type="http://schemas.openxmlformats.org/officeDocument/2006/relationships/image" Target="../media/image211.png" /><Relationship Id="rId3" Type="http://schemas.openxmlformats.org/officeDocument/2006/relationships/image" Target="../media/image9.jpeg" /><Relationship Id="rId4" Type="http://schemas.openxmlformats.org/officeDocument/2006/relationships/image" Target="../media/image194.png" /><Relationship Id="rId5" Type="http://schemas.openxmlformats.org/officeDocument/2006/relationships/image" Target="../media/image195.svg" /><Relationship Id="rId6" Type="http://schemas.openxmlformats.org/officeDocument/2006/relationships/image" Target="../media/image104.png" /><Relationship Id="rId7" Type="http://schemas.openxmlformats.org/officeDocument/2006/relationships/image" Target="../media/image196.svg" /><Relationship Id="rId8" Type="http://schemas.openxmlformats.org/officeDocument/2006/relationships/image" Target="../media/image106.png" /><Relationship Id="rId9" Type="http://schemas.openxmlformats.org/officeDocument/2006/relationships/image" Target="../media/image197.sv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image" Target="../media/image215.png" /><Relationship Id="rId11" Type="http://schemas.openxmlformats.org/officeDocument/2006/relationships/image" Target="../media/image216.svg" /><Relationship Id="rId12" Type="http://schemas.openxmlformats.org/officeDocument/2006/relationships/image" Target="../media/image217.png" /><Relationship Id="rId13" Type="http://schemas.openxmlformats.org/officeDocument/2006/relationships/image" Target="../media/image218.svg" /><Relationship Id="rId14" Type="http://schemas.openxmlformats.org/officeDocument/2006/relationships/image" Target="../media/image112.png" /><Relationship Id="rId15" Type="http://schemas.openxmlformats.org/officeDocument/2006/relationships/image" Target="../media/image219.svg" /><Relationship Id="rId16" Type="http://schemas.openxmlformats.org/officeDocument/2006/relationships/image" Target="../media/image220.png" /><Relationship Id="rId17" Type="http://schemas.openxmlformats.org/officeDocument/2006/relationships/image" Target="../media/image221.svg" /><Relationship Id="rId18" Type="http://schemas.openxmlformats.org/officeDocument/2006/relationships/image" Target="../media/image222.png" /><Relationship Id="rId19" Type="http://schemas.openxmlformats.org/officeDocument/2006/relationships/image" Target="../media/image223.svg" /><Relationship Id="rId2" Type="http://schemas.openxmlformats.org/officeDocument/2006/relationships/notesSlide" Target="../notesSlides/notesSlide13.xml" /><Relationship Id="rId20" Type="http://schemas.openxmlformats.org/officeDocument/2006/relationships/image" Target="../media/image207.png" /><Relationship Id="rId21" Type="http://schemas.openxmlformats.org/officeDocument/2006/relationships/image" Target="../media/image224.svg" /><Relationship Id="rId22" Type="http://schemas.openxmlformats.org/officeDocument/2006/relationships/image" Target="../media/image225.png" /><Relationship Id="rId3" Type="http://schemas.openxmlformats.org/officeDocument/2006/relationships/image" Target="../media/image9.jpeg" /><Relationship Id="rId4" Type="http://schemas.openxmlformats.org/officeDocument/2006/relationships/image" Target="../media/image102.png" /><Relationship Id="rId5" Type="http://schemas.openxmlformats.org/officeDocument/2006/relationships/image" Target="../media/image212.svg" /><Relationship Id="rId6" Type="http://schemas.openxmlformats.org/officeDocument/2006/relationships/image" Target="../media/image104.png" /><Relationship Id="rId7" Type="http://schemas.openxmlformats.org/officeDocument/2006/relationships/image" Target="../media/image213.svg" /><Relationship Id="rId8" Type="http://schemas.openxmlformats.org/officeDocument/2006/relationships/image" Target="../media/image106.png" /><Relationship Id="rId9" Type="http://schemas.openxmlformats.org/officeDocument/2006/relationships/image" Target="../media/image214.sv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4.xml" /><Relationship Id="rId3" Type="http://schemas.openxmlformats.org/officeDocument/2006/relationships/image" Target="../media/image226.jpeg" /><Relationship Id="rId4" Type="http://schemas.openxmlformats.org/officeDocument/2006/relationships/image" Target="../media/image227.png" /><Relationship Id="rId5" Type="http://schemas.openxmlformats.org/officeDocument/2006/relationships/image" Target="../media/image228.jpe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image" Target="../media/image235.png" /><Relationship Id="rId11" Type="http://schemas.openxmlformats.org/officeDocument/2006/relationships/image" Target="../media/image236.svg" /><Relationship Id="rId12" Type="http://schemas.openxmlformats.org/officeDocument/2006/relationships/image" Target="../media/image237.png" /><Relationship Id="rId13" Type="http://schemas.openxmlformats.org/officeDocument/2006/relationships/image" Target="../media/image238.svg" /><Relationship Id="rId2" Type="http://schemas.openxmlformats.org/officeDocument/2006/relationships/notesSlide" Target="../notesSlides/notesSlide15.xml" /><Relationship Id="rId3" Type="http://schemas.openxmlformats.org/officeDocument/2006/relationships/image" Target="../media/image9.jpeg" /><Relationship Id="rId4" Type="http://schemas.openxmlformats.org/officeDocument/2006/relationships/image" Target="../media/image229.png" /><Relationship Id="rId5" Type="http://schemas.openxmlformats.org/officeDocument/2006/relationships/image" Target="../media/image230.svg" /><Relationship Id="rId6" Type="http://schemas.openxmlformats.org/officeDocument/2006/relationships/image" Target="../media/image231.png" /><Relationship Id="rId7" Type="http://schemas.openxmlformats.org/officeDocument/2006/relationships/image" Target="../media/image232.svg" /><Relationship Id="rId8" Type="http://schemas.openxmlformats.org/officeDocument/2006/relationships/image" Target="../media/image233.png" /><Relationship Id="rId9" Type="http://schemas.openxmlformats.org/officeDocument/2006/relationships/image" Target="../media/image234.sv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6.xml" /><Relationship Id="rId3" Type="http://schemas.openxmlformats.org/officeDocument/2006/relationships/image" Target="../media/image9.jpeg" /><Relationship Id="rId4" Type="http://schemas.openxmlformats.org/officeDocument/2006/relationships/image" Target="../media/image239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7.xml" /><Relationship Id="rId3" Type="http://schemas.openxmlformats.org/officeDocument/2006/relationships/image" Target="../media/image240.jpeg" /><Relationship Id="rId4" Type="http://schemas.openxmlformats.org/officeDocument/2006/relationships/image" Target="../media/image241.jpeg" /><Relationship Id="rId5" Type="http://schemas.openxmlformats.org/officeDocument/2006/relationships/image" Target="../media/image242.jpeg" /><Relationship Id="rId6" Type="http://schemas.openxmlformats.org/officeDocument/2006/relationships/image" Target="../media/image243.jpe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8.xml" /><Relationship Id="rId3" Type="http://schemas.openxmlformats.org/officeDocument/2006/relationships/image" Target="../media/image9.jpeg" /><Relationship Id="rId4" Type="http://schemas.openxmlformats.org/officeDocument/2006/relationships/image" Target="../media/image244.jpeg" /><Relationship Id="rId5" Type="http://schemas.openxmlformats.org/officeDocument/2006/relationships/image" Target="../media/image245.jpeg" /><Relationship Id="rId6" Type="http://schemas.openxmlformats.org/officeDocument/2006/relationships/image" Target="../media/image246.jpe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9.xml" /><Relationship Id="rId3" Type="http://schemas.openxmlformats.org/officeDocument/2006/relationships/image" Target="../media/image9.jpeg" /><Relationship Id="rId4" Type="http://schemas.openxmlformats.org/officeDocument/2006/relationships/image" Target="../media/image247.png" /><Relationship Id="rId5" Type="http://schemas.openxmlformats.org/officeDocument/2006/relationships/image" Target="../media/image248.svg" /><Relationship Id="rId6" Type="http://schemas.openxmlformats.org/officeDocument/2006/relationships/image" Target="../media/image249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diagramData" Target="../diagrams/data1.xml" /><Relationship Id="rId11" Type="http://schemas.openxmlformats.org/officeDocument/2006/relationships/diagramLayout" Target="../diagrams/layout1.xml" /><Relationship Id="rId12" Type="http://schemas.openxmlformats.org/officeDocument/2006/relationships/diagramQuickStyle" Target="../diagrams/quickStyle1.xml" /><Relationship Id="rId13" Type="http://schemas.openxmlformats.org/officeDocument/2006/relationships/diagramColors" Target="../diagrams/colors1.xml" /><Relationship Id="rId14" Type="http://schemas.openxmlformats.org/officeDocument/2006/relationships/image" Target="../media/image13.png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7.png" /><Relationship Id="rId4" Type="http://schemas.openxmlformats.org/officeDocument/2006/relationships/image" Target="../media/image8.svg" /><Relationship Id="rId5" Type="http://schemas.openxmlformats.org/officeDocument/2006/relationships/image" Target="../media/image9.jpeg" /><Relationship Id="rId6" Type="http://schemas.openxmlformats.org/officeDocument/2006/relationships/image" Target="../media/image10.png" /><Relationship Id="rId7" Type="http://schemas.openxmlformats.org/officeDocument/2006/relationships/image" Target="../media/image11.png" /><Relationship Id="rId8" Type="http://schemas.openxmlformats.org/officeDocument/2006/relationships/image" Target="../media/image12.png" /><Relationship Id="rId9" Type="http://schemas.microsoft.com/office/2007/relationships/diagramDrawing" Target="../diagrams/drawing1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image" Target="../media/image21.png" /><Relationship Id="rId11" Type="http://schemas.openxmlformats.org/officeDocument/2006/relationships/image" Target="../media/image22.svg" /><Relationship Id="rId12" Type="http://schemas.openxmlformats.org/officeDocument/2006/relationships/image" Target="../media/image23.svg" /><Relationship Id="rId13" Type="http://schemas.openxmlformats.org/officeDocument/2006/relationships/image" Target="../media/image24.svg" /><Relationship Id="rId14" Type="http://schemas.openxmlformats.org/officeDocument/2006/relationships/image" Target="../media/image25.svg" /><Relationship Id="rId15" Type="http://schemas.openxmlformats.org/officeDocument/2006/relationships/image" Target="../media/image26.svg" /><Relationship Id="rId16" Type="http://schemas.openxmlformats.org/officeDocument/2006/relationships/image" Target="../media/image27.svg" /><Relationship Id="rId17" Type="http://schemas.openxmlformats.org/officeDocument/2006/relationships/image" Target="../media/image28.png" /><Relationship Id="rId18" Type="http://schemas.openxmlformats.org/officeDocument/2006/relationships/image" Target="../media/image29.svg" /><Relationship Id="rId19" Type="http://schemas.openxmlformats.org/officeDocument/2006/relationships/image" Target="../media/image30.svg" /><Relationship Id="rId2" Type="http://schemas.openxmlformats.org/officeDocument/2006/relationships/notesSlide" Target="../notesSlides/notesSlide3.xml" /><Relationship Id="rId20" Type="http://schemas.openxmlformats.org/officeDocument/2006/relationships/image" Target="../media/image31.svg" /><Relationship Id="rId21" Type="http://schemas.openxmlformats.org/officeDocument/2006/relationships/image" Target="../media/image32.png" /><Relationship Id="rId22" Type="http://schemas.openxmlformats.org/officeDocument/2006/relationships/image" Target="../media/image33.svg" /><Relationship Id="rId23" Type="http://schemas.openxmlformats.org/officeDocument/2006/relationships/image" Target="../media/image34.svg" /><Relationship Id="rId24" Type="http://schemas.openxmlformats.org/officeDocument/2006/relationships/image" Target="../media/image35.svg" /><Relationship Id="rId25" Type="http://schemas.openxmlformats.org/officeDocument/2006/relationships/image" Target="../media/image36.png" /><Relationship Id="rId26" Type="http://schemas.openxmlformats.org/officeDocument/2006/relationships/image" Target="../media/image37.svg" /><Relationship Id="rId27" Type="http://schemas.openxmlformats.org/officeDocument/2006/relationships/image" Target="../media/image38.svg" /><Relationship Id="rId28" Type="http://schemas.openxmlformats.org/officeDocument/2006/relationships/image" Target="../media/image39.svg" /><Relationship Id="rId29" Type="http://schemas.openxmlformats.org/officeDocument/2006/relationships/image" Target="../media/image40.svg" /><Relationship Id="rId3" Type="http://schemas.openxmlformats.org/officeDocument/2006/relationships/image" Target="../media/image14.jpeg" /><Relationship Id="rId30" Type="http://schemas.openxmlformats.org/officeDocument/2006/relationships/image" Target="../media/image41.svg" /><Relationship Id="rId31" Type="http://schemas.openxmlformats.org/officeDocument/2006/relationships/image" Target="../media/image42.svg" /><Relationship Id="rId32" Type="http://schemas.openxmlformats.org/officeDocument/2006/relationships/image" Target="../media/image43.png" /><Relationship Id="rId33" Type="http://schemas.openxmlformats.org/officeDocument/2006/relationships/image" Target="../media/image44.svg" /><Relationship Id="rId34" Type="http://schemas.openxmlformats.org/officeDocument/2006/relationships/image" Target="../media/image45.png" /><Relationship Id="rId35" Type="http://schemas.openxmlformats.org/officeDocument/2006/relationships/image" Target="../media/image46.svg" /><Relationship Id="rId36" Type="http://schemas.openxmlformats.org/officeDocument/2006/relationships/image" Target="../media/image47.png" /><Relationship Id="rId37" Type="http://schemas.openxmlformats.org/officeDocument/2006/relationships/image" Target="../media/image48.svg" /><Relationship Id="rId38" Type="http://schemas.openxmlformats.org/officeDocument/2006/relationships/image" Target="../media/image49.png" /><Relationship Id="rId39" Type="http://schemas.openxmlformats.org/officeDocument/2006/relationships/image" Target="../media/image50.svg" /><Relationship Id="rId4" Type="http://schemas.openxmlformats.org/officeDocument/2006/relationships/image" Target="../media/image15.svg" /><Relationship Id="rId40" Type="http://schemas.openxmlformats.org/officeDocument/2006/relationships/image" Target="../media/image51.png" /><Relationship Id="rId41" Type="http://schemas.openxmlformats.org/officeDocument/2006/relationships/image" Target="../media/image52.svg" /><Relationship Id="rId42" Type="http://schemas.openxmlformats.org/officeDocument/2006/relationships/image" Target="../media/image53.png" /><Relationship Id="rId43" Type="http://schemas.openxmlformats.org/officeDocument/2006/relationships/image" Target="../media/image54.svg" /><Relationship Id="rId44" Type="http://schemas.openxmlformats.org/officeDocument/2006/relationships/image" Target="../media/image55.png" /><Relationship Id="rId45" Type="http://schemas.openxmlformats.org/officeDocument/2006/relationships/image" Target="../media/image56.svg" /><Relationship Id="rId46" Type="http://schemas.openxmlformats.org/officeDocument/2006/relationships/image" Target="../media/image57.png" /><Relationship Id="rId47" Type="http://schemas.openxmlformats.org/officeDocument/2006/relationships/image" Target="../media/image58.svg" /><Relationship Id="rId48" Type="http://schemas.openxmlformats.org/officeDocument/2006/relationships/image" Target="../media/image59.svg" /><Relationship Id="rId49" Type="http://schemas.openxmlformats.org/officeDocument/2006/relationships/image" Target="../media/image60.svg" /><Relationship Id="rId5" Type="http://schemas.openxmlformats.org/officeDocument/2006/relationships/image" Target="../media/image16.svg" /><Relationship Id="rId50" Type="http://schemas.openxmlformats.org/officeDocument/2006/relationships/image" Target="../media/image61.svg" /><Relationship Id="rId51" Type="http://schemas.openxmlformats.org/officeDocument/2006/relationships/image" Target="../media/image62.svg" /><Relationship Id="rId52" Type="http://schemas.openxmlformats.org/officeDocument/2006/relationships/image" Target="../media/image63.svg" /><Relationship Id="rId6" Type="http://schemas.openxmlformats.org/officeDocument/2006/relationships/image" Target="../media/image17.svg" /><Relationship Id="rId7" Type="http://schemas.openxmlformats.org/officeDocument/2006/relationships/image" Target="../media/image18.svg" /><Relationship Id="rId8" Type="http://schemas.openxmlformats.org/officeDocument/2006/relationships/image" Target="../media/image19.svg" /><Relationship Id="rId9" Type="http://schemas.openxmlformats.org/officeDocument/2006/relationships/image" Target="../media/image20.svg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image" Target="../media/image71.svg" /><Relationship Id="rId11" Type="http://schemas.openxmlformats.org/officeDocument/2006/relationships/image" Target="../media/image72.svg" /><Relationship Id="rId12" Type="http://schemas.openxmlformats.org/officeDocument/2006/relationships/image" Target="../media/image73.svg" /><Relationship Id="rId13" Type="http://schemas.openxmlformats.org/officeDocument/2006/relationships/image" Target="../media/image74.svg" /><Relationship Id="rId14" Type="http://schemas.openxmlformats.org/officeDocument/2006/relationships/image" Target="../media/image75.png" /><Relationship Id="rId15" Type="http://schemas.openxmlformats.org/officeDocument/2006/relationships/image" Target="../media/image76.svg" /><Relationship Id="rId16" Type="http://schemas.openxmlformats.org/officeDocument/2006/relationships/image" Target="../media/image77.png" /><Relationship Id="rId17" Type="http://schemas.openxmlformats.org/officeDocument/2006/relationships/image" Target="../media/image78.svg" /><Relationship Id="rId18" Type="http://schemas.openxmlformats.org/officeDocument/2006/relationships/image" Target="../media/image79.png" /><Relationship Id="rId19" Type="http://schemas.openxmlformats.org/officeDocument/2006/relationships/image" Target="../media/image80.svg" /><Relationship Id="rId2" Type="http://schemas.openxmlformats.org/officeDocument/2006/relationships/notesSlide" Target="../notesSlides/notesSlide4.xml" /><Relationship Id="rId20" Type="http://schemas.openxmlformats.org/officeDocument/2006/relationships/image" Target="../media/image81.svg" /><Relationship Id="rId21" Type="http://schemas.openxmlformats.org/officeDocument/2006/relationships/image" Target="../media/image82.png" /><Relationship Id="rId22" Type="http://schemas.openxmlformats.org/officeDocument/2006/relationships/image" Target="../media/image83.svg" /><Relationship Id="rId3" Type="http://schemas.openxmlformats.org/officeDocument/2006/relationships/image" Target="../media/image64.png" /><Relationship Id="rId4" Type="http://schemas.openxmlformats.org/officeDocument/2006/relationships/image" Target="../media/image65.svg" /><Relationship Id="rId5" Type="http://schemas.openxmlformats.org/officeDocument/2006/relationships/image" Target="../media/image66.png" /><Relationship Id="rId6" Type="http://schemas.openxmlformats.org/officeDocument/2006/relationships/image" Target="../media/image67.svg" /><Relationship Id="rId7" Type="http://schemas.openxmlformats.org/officeDocument/2006/relationships/image" Target="../media/image68.png" /><Relationship Id="rId8" Type="http://schemas.openxmlformats.org/officeDocument/2006/relationships/image" Target="../media/image69.png" /><Relationship Id="rId9" Type="http://schemas.openxmlformats.org/officeDocument/2006/relationships/image" Target="../media/image70.sv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image" Target="../media/image90.svg" /><Relationship Id="rId11" Type="http://schemas.openxmlformats.org/officeDocument/2006/relationships/image" Target="../media/image91.svg" /><Relationship Id="rId12" Type="http://schemas.openxmlformats.org/officeDocument/2006/relationships/image" Target="../media/image92.svg" /><Relationship Id="rId13" Type="http://schemas.openxmlformats.org/officeDocument/2006/relationships/image" Target="../media/image93.png" /><Relationship Id="rId14" Type="http://schemas.openxmlformats.org/officeDocument/2006/relationships/image" Target="../media/image94.png" /><Relationship Id="rId15" Type="http://schemas.openxmlformats.org/officeDocument/2006/relationships/image" Target="../media/image95.png" /><Relationship Id="rId16" Type="http://schemas.openxmlformats.org/officeDocument/2006/relationships/image" Target="../media/image96.png" /><Relationship Id="rId17" Type="http://schemas.openxmlformats.org/officeDocument/2006/relationships/image" Target="../media/image97.png" /><Relationship Id="rId18" Type="http://schemas.openxmlformats.org/officeDocument/2006/relationships/image" Target="../media/image98.png" /><Relationship Id="rId19" Type="http://schemas.openxmlformats.org/officeDocument/2006/relationships/image" Target="../media/image99.png" /><Relationship Id="rId2" Type="http://schemas.openxmlformats.org/officeDocument/2006/relationships/notesSlide" Target="../notesSlides/notesSlide5.xml" /><Relationship Id="rId20" Type="http://schemas.openxmlformats.org/officeDocument/2006/relationships/image" Target="../media/image100.png" /><Relationship Id="rId21" Type="http://schemas.openxmlformats.org/officeDocument/2006/relationships/image" Target="../media/image101.png" /><Relationship Id="rId3" Type="http://schemas.openxmlformats.org/officeDocument/2006/relationships/image" Target="../media/image9.jpeg" /><Relationship Id="rId4" Type="http://schemas.openxmlformats.org/officeDocument/2006/relationships/image" Target="../media/image84.png" /><Relationship Id="rId5" Type="http://schemas.openxmlformats.org/officeDocument/2006/relationships/image" Target="../media/image85.svg" /><Relationship Id="rId6" Type="http://schemas.openxmlformats.org/officeDocument/2006/relationships/image" Target="../media/image86.svg" /><Relationship Id="rId7" Type="http://schemas.openxmlformats.org/officeDocument/2006/relationships/image" Target="../media/image87.svg" /><Relationship Id="rId8" Type="http://schemas.openxmlformats.org/officeDocument/2006/relationships/image" Target="../media/image88.png" /><Relationship Id="rId9" Type="http://schemas.openxmlformats.org/officeDocument/2006/relationships/image" Target="../media/image89.sv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image" Target="../media/image108.png" /><Relationship Id="rId11" Type="http://schemas.openxmlformats.org/officeDocument/2006/relationships/image" Target="../media/image109.svg" /><Relationship Id="rId12" Type="http://schemas.openxmlformats.org/officeDocument/2006/relationships/image" Target="../media/image110.png" /><Relationship Id="rId13" Type="http://schemas.openxmlformats.org/officeDocument/2006/relationships/image" Target="../media/image111.svg" /><Relationship Id="rId14" Type="http://schemas.openxmlformats.org/officeDocument/2006/relationships/image" Target="../media/image112.png" /><Relationship Id="rId15" Type="http://schemas.openxmlformats.org/officeDocument/2006/relationships/image" Target="../media/image113.svg" /><Relationship Id="rId16" Type="http://schemas.openxmlformats.org/officeDocument/2006/relationships/image" Target="../media/image114.png" /><Relationship Id="rId17" Type="http://schemas.openxmlformats.org/officeDocument/2006/relationships/image" Target="../media/image115.svg" /><Relationship Id="rId18" Type="http://schemas.openxmlformats.org/officeDocument/2006/relationships/image" Target="../media/image116.png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9.jpeg" /><Relationship Id="rId4" Type="http://schemas.openxmlformats.org/officeDocument/2006/relationships/image" Target="../media/image102.png" /><Relationship Id="rId5" Type="http://schemas.openxmlformats.org/officeDocument/2006/relationships/image" Target="../media/image103.svg" /><Relationship Id="rId6" Type="http://schemas.openxmlformats.org/officeDocument/2006/relationships/image" Target="../media/image104.png" /><Relationship Id="rId7" Type="http://schemas.openxmlformats.org/officeDocument/2006/relationships/image" Target="../media/image105.svg" /><Relationship Id="rId8" Type="http://schemas.openxmlformats.org/officeDocument/2006/relationships/image" Target="../media/image106.png" /><Relationship Id="rId9" Type="http://schemas.openxmlformats.org/officeDocument/2006/relationships/image" Target="../media/image107.sv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image" Target="../media/image108.png" /><Relationship Id="rId11" Type="http://schemas.openxmlformats.org/officeDocument/2006/relationships/image" Target="../media/image120.svg" /><Relationship Id="rId12" Type="http://schemas.openxmlformats.org/officeDocument/2006/relationships/image" Target="../media/image110.png" /><Relationship Id="rId13" Type="http://schemas.openxmlformats.org/officeDocument/2006/relationships/image" Target="../media/image121.svg" /><Relationship Id="rId14" Type="http://schemas.openxmlformats.org/officeDocument/2006/relationships/image" Target="../media/image112.png" /><Relationship Id="rId15" Type="http://schemas.openxmlformats.org/officeDocument/2006/relationships/image" Target="../media/image122.svg" /><Relationship Id="rId16" Type="http://schemas.openxmlformats.org/officeDocument/2006/relationships/image" Target="../media/image114.png" /><Relationship Id="rId17" Type="http://schemas.openxmlformats.org/officeDocument/2006/relationships/image" Target="../media/image123.svg" /><Relationship Id="rId18" Type="http://schemas.openxmlformats.org/officeDocument/2006/relationships/image" Target="../media/image124.png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9.jpeg" /><Relationship Id="rId4" Type="http://schemas.openxmlformats.org/officeDocument/2006/relationships/image" Target="../media/image102.png" /><Relationship Id="rId5" Type="http://schemas.openxmlformats.org/officeDocument/2006/relationships/image" Target="../media/image117.svg" /><Relationship Id="rId6" Type="http://schemas.openxmlformats.org/officeDocument/2006/relationships/image" Target="../media/image104.png" /><Relationship Id="rId7" Type="http://schemas.openxmlformats.org/officeDocument/2006/relationships/image" Target="../media/image118.svg" /><Relationship Id="rId8" Type="http://schemas.openxmlformats.org/officeDocument/2006/relationships/image" Target="../media/image106.png" /><Relationship Id="rId9" Type="http://schemas.openxmlformats.org/officeDocument/2006/relationships/image" Target="../media/image119.sv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image" Target="../media/image130.png" /><Relationship Id="rId11" Type="http://schemas.openxmlformats.org/officeDocument/2006/relationships/image" Target="../media/image131.svg" /><Relationship Id="rId12" Type="http://schemas.openxmlformats.org/officeDocument/2006/relationships/image" Target="../media/image132.png" /><Relationship Id="rId13" Type="http://schemas.openxmlformats.org/officeDocument/2006/relationships/image" Target="../media/image133.svg" /><Relationship Id="rId14" Type="http://schemas.openxmlformats.org/officeDocument/2006/relationships/image" Target="../media/image134.png" /><Relationship Id="rId15" Type="http://schemas.openxmlformats.org/officeDocument/2006/relationships/image" Target="../media/image135.svg" /><Relationship Id="rId16" Type="http://schemas.openxmlformats.org/officeDocument/2006/relationships/image" Target="../media/image136.png" /><Relationship Id="rId2" Type="http://schemas.openxmlformats.org/officeDocument/2006/relationships/notesSlide" Target="../notesSlides/notesSlide8.xml" /><Relationship Id="rId3" Type="http://schemas.openxmlformats.org/officeDocument/2006/relationships/image" Target="../media/image9.jpeg" /><Relationship Id="rId4" Type="http://schemas.openxmlformats.org/officeDocument/2006/relationships/image" Target="../media/image125.png" /><Relationship Id="rId5" Type="http://schemas.openxmlformats.org/officeDocument/2006/relationships/image" Target="../media/image126.svg" /><Relationship Id="rId6" Type="http://schemas.openxmlformats.org/officeDocument/2006/relationships/image" Target="../media/image127.png" /><Relationship Id="rId7" Type="http://schemas.openxmlformats.org/officeDocument/2006/relationships/image" Target="../media/image128.svg" /><Relationship Id="rId8" Type="http://schemas.openxmlformats.org/officeDocument/2006/relationships/image" Target="../media/image106.png" /><Relationship Id="rId9" Type="http://schemas.openxmlformats.org/officeDocument/2006/relationships/image" Target="../media/image129.sv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image" Target="../media/image130.png" /><Relationship Id="rId11" Type="http://schemas.openxmlformats.org/officeDocument/2006/relationships/image" Target="../media/image143.svg" /><Relationship Id="rId12" Type="http://schemas.openxmlformats.org/officeDocument/2006/relationships/image" Target="../media/image144.png" /><Relationship Id="rId13" Type="http://schemas.openxmlformats.org/officeDocument/2006/relationships/image" Target="../media/image145.svg" /><Relationship Id="rId14" Type="http://schemas.openxmlformats.org/officeDocument/2006/relationships/image" Target="../media/image146.png" /><Relationship Id="rId15" Type="http://schemas.openxmlformats.org/officeDocument/2006/relationships/image" Target="../media/image147.svg" /><Relationship Id="rId16" Type="http://schemas.openxmlformats.org/officeDocument/2006/relationships/image" Target="../media/image148.png" /><Relationship Id="rId17" Type="http://schemas.openxmlformats.org/officeDocument/2006/relationships/image" Target="../media/image149.png" /><Relationship Id="rId18" Type="http://schemas.openxmlformats.org/officeDocument/2006/relationships/image" Target="../media/image150.jpeg" /><Relationship Id="rId19" Type="http://schemas.openxmlformats.org/officeDocument/2006/relationships/image" Target="../media/image151.svg" /><Relationship Id="rId2" Type="http://schemas.openxmlformats.org/officeDocument/2006/relationships/notesSlide" Target="../notesSlides/notesSlide9.xml" /><Relationship Id="rId20" Type="http://schemas.openxmlformats.org/officeDocument/2006/relationships/image" Target="../media/image152.svg" /><Relationship Id="rId21" Type="http://schemas.openxmlformats.org/officeDocument/2006/relationships/image" Target="../media/image153.png" /><Relationship Id="rId22" Type="http://schemas.openxmlformats.org/officeDocument/2006/relationships/image" Target="../media/image154.svg" /><Relationship Id="rId23" Type="http://schemas.openxmlformats.org/officeDocument/2006/relationships/image" Target="../media/image155.png" /><Relationship Id="rId24" Type="http://schemas.openxmlformats.org/officeDocument/2006/relationships/image" Target="../media/image156.svg" /><Relationship Id="rId25" Type="http://schemas.openxmlformats.org/officeDocument/2006/relationships/image" Target="../media/image157.svg" /><Relationship Id="rId26" Type="http://schemas.openxmlformats.org/officeDocument/2006/relationships/image" Target="../media/image158.svg" /><Relationship Id="rId3" Type="http://schemas.openxmlformats.org/officeDocument/2006/relationships/image" Target="../media/image9.jpeg" /><Relationship Id="rId4" Type="http://schemas.openxmlformats.org/officeDocument/2006/relationships/image" Target="../media/image137.png" /><Relationship Id="rId5" Type="http://schemas.openxmlformats.org/officeDocument/2006/relationships/image" Target="../media/image138.svg" /><Relationship Id="rId6" Type="http://schemas.openxmlformats.org/officeDocument/2006/relationships/image" Target="../media/image139.png" /><Relationship Id="rId7" Type="http://schemas.openxmlformats.org/officeDocument/2006/relationships/image" Target="../media/image140.svg" /><Relationship Id="rId8" Type="http://schemas.openxmlformats.org/officeDocument/2006/relationships/image" Target="../media/image141.png" /><Relationship Id="rId9" Type="http://schemas.openxmlformats.org/officeDocument/2006/relationships/image" Target="../media/image142.sv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 name="Slide 1">
    <p:bg>
      <p:bgPr>
        <a:solidFill>
          <a:srgbClr val="027FA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52525" y="657671"/>
            <a:ext cx="2343131" cy="2152201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9175" y="3429000"/>
            <a:ext cx="9163050" cy="5857875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715500" y="0"/>
            <a:ext cx="8572500" cy="102870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48375" y="1209675"/>
            <a:ext cx="12239625" cy="9077325"/>
          </a:xfrm>
          <a:prstGeom prst="rect">
            <a:avLst/>
          </a:prstGeom>
        </p:spPr>
      </p:pic>
      <p:sp>
        <p:nvSpPr>
          <p:cNvPr id="6" name="Text 0"/>
          <p:cNvSpPr/>
          <p:nvPr/>
        </p:nvSpPr>
        <p:spPr>
          <a:xfrm>
            <a:off x="1114424" y="3524250"/>
            <a:ext cx="10074275" cy="27432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7275"/>
              </a:lnSpc>
              <a:buNone/>
            </a:pPr>
            <a:r>
              <a:rPr lang="en-US" sz="6000">
                <a:solidFill>
                  <a:srgbClr val="FFFFFF"/>
                </a:solidFill>
                <a:latin typeface="Montserrat Black" panose="00000a00000000000000" pitchFamily="2" charset="-52"/>
                <a:ea typeface="Russo One Regular" pitchFamily="34" charset="-122"/>
                <a:cs typeface="Russo One Regular" pitchFamily="34" charset="-120"/>
              </a:rPr>
              <a:t>ИНЖЕНЕРНО-
ПРОИЗВОДСТВЕННЫЙ
ЦЕНТР</a:t>
            </a:r>
            <a:endParaRPr lang="en-US" sz="6000">
              <a:latin typeface="Montserrat Black" panose="00000a00000000000000" pitchFamily="2" charset="-52"/>
            </a:endParaRPr>
          </a:p>
        </p:txBody>
      </p:sp>
      <p:sp>
        <p:nvSpPr>
          <p:cNvPr id="7" name="Text 1"/>
          <p:cNvSpPr/>
          <p:nvPr/>
        </p:nvSpPr>
        <p:spPr>
          <a:xfrm>
            <a:off x="1114425" y="6648450"/>
            <a:ext cx="7258050" cy="105727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75"/>
              </a:lnSpc>
              <a:buNone/>
            </a:pPr>
            <a:r>
              <a:rPr lang="en-US" sz="2250">
                <a:solidFill>
                  <a:srgbClr val="FFFFF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Комплексное решение по защите </a:t>
            </a:r>
            <a:r>
              <a:rPr lang="ru-RU" sz="2250">
                <a:solidFill>
                  <a:srgbClr val="FFFFF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стальных</a:t>
            </a:r>
            <a:r>
              <a:rPr lang="en-US" sz="2250">
                <a:solidFill>
                  <a:srgbClr val="FFFFF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
трубопроводов от коррозии и эрозии
в различных отраслях промышленности и ЖКХ</a:t>
            </a:r>
            <a:endParaRPr lang="en-US" sz="2250"/>
          </a:p>
        </p:txBody>
      </p:sp>
      <p:sp>
        <p:nvSpPr>
          <p:cNvPr id="8" name="Text 2"/>
          <p:cNvSpPr/>
          <p:nvPr/>
        </p:nvSpPr>
        <p:spPr>
          <a:xfrm>
            <a:off x="2409825" y="8296275"/>
            <a:ext cx="2305050" cy="6858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Республика Татарстан
г. Бугульма
2024</a:t>
            </a:r>
            <a:endParaRPr lang="en-US" sz="1500"/>
          </a:p>
        </p:txBody>
      </p:sp>
    </p:spTree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 name="Slide 16">
    <p:bg>
      <p:bgPr>
        <a:solidFill>
          <a:srgbClr val="027FA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24250" y="-2381250"/>
            <a:ext cx="9144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959548" y="2509172"/>
            <a:ext cx="6328452" cy="7777828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2954000" y="4143375"/>
            <a:ext cx="5334000" cy="614362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3287375" y="3190875"/>
            <a:ext cx="5000625" cy="7096125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66775" y="3619500"/>
            <a:ext cx="11887200" cy="169545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762750" y="5495925"/>
            <a:ext cx="5895975" cy="22860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972050" y="7315200"/>
            <a:ext cx="66675" cy="66675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 flipV="1">
            <a:off x="876300" y="5495925"/>
            <a:ext cx="5562600" cy="22860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0" y="8239125"/>
            <a:ext cx="4000500" cy="2047875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2658725" y="4467225"/>
            <a:ext cx="5591175" cy="5411030"/>
          </a:xfrm>
          <a:prstGeom prst="rect">
            <a:avLst/>
          </a:prstGeom>
        </p:spPr>
      </p:pic>
      <p:sp>
        <p:nvSpPr>
          <p:cNvPr id="12" name="Text 0"/>
          <p:cNvSpPr/>
          <p:nvPr/>
        </p:nvSpPr>
        <p:spPr>
          <a:xfrm>
            <a:off x="1123950" y="3790950"/>
            <a:ext cx="2066925" cy="37147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25"/>
              </a:lnSpc>
              <a:buNone/>
            </a:pPr>
            <a:r>
              <a:rPr lang="en-US" sz="2400" b="1">
                <a:solidFill>
                  <a:srgbClr val="027FA9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Назначение</a:t>
            </a:r>
            <a:endParaRPr lang="en-US" sz="2400"/>
          </a:p>
        </p:txBody>
      </p:sp>
      <p:sp>
        <p:nvSpPr>
          <p:cNvPr id="13" name="Text 1"/>
          <p:cNvSpPr/>
          <p:nvPr/>
        </p:nvSpPr>
        <p:spPr>
          <a:xfrm>
            <a:off x="1123950" y="4362450"/>
            <a:ext cx="11553825" cy="8382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35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Фасонные детали трубопроводов с условным проходом (DN) от 50 до 700 мм,
с внутренними и наружными защитными покрытиями из различных материалов, для применения в агрессивных средах (нефть и высокоминерализованные сточные воды, др. жидкие и газообразные среды, в том числе с содержанием высокой доли механических примесей)</a:t>
            </a:r>
            <a:endParaRPr lang="en-US" sz="1350"/>
          </a:p>
        </p:txBody>
      </p:sp>
      <p:sp>
        <p:nvSpPr>
          <p:cNvPr id="14" name="Text 2"/>
          <p:cNvSpPr/>
          <p:nvPr/>
        </p:nvSpPr>
        <p:spPr>
          <a:xfrm>
            <a:off x="7019925" y="5667375"/>
            <a:ext cx="4514850" cy="37147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25"/>
              </a:lnSpc>
              <a:buNone/>
            </a:pPr>
            <a:r>
              <a:rPr lang="en-US" sz="2400" b="1">
                <a:solidFill>
                  <a:srgbClr val="027FA9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Транспортируемые среды</a:t>
            </a:r>
            <a:endParaRPr lang="en-US" sz="2400"/>
          </a:p>
        </p:txBody>
      </p:sp>
      <p:sp>
        <p:nvSpPr>
          <p:cNvPr id="15" name="Text 3"/>
          <p:cNvSpPr/>
          <p:nvPr/>
        </p:nvSpPr>
        <p:spPr>
          <a:xfrm>
            <a:off x="7172325" y="6251575"/>
            <a:ext cx="2981325" cy="20955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35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Промышленные и сточные воды</a:t>
            </a:r>
            <a:endParaRPr lang="en-US" sz="1350"/>
          </a:p>
        </p:txBody>
      </p:sp>
      <p:sp>
        <p:nvSpPr>
          <p:cNvPr id="16" name="Text 4"/>
          <p:cNvSpPr/>
          <p:nvPr/>
        </p:nvSpPr>
        <p:spPr>
          <a:xfrm>
            <a:off x="7172325" y="6518275"/>
            <a:ext cx="4743450" cy="4191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35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Питьевая вода и другие среды, к которым покрытие
химическое стойкое</a:t>
            </a:r>
            <a:endParaRPr lang="en-US" sz="1350"/>
          </a:p>
        </p:txBody>
      </p:sp>
      <p:sp>
        <p:nvSpPr>
          <p:cNvPr id="17" name="Text 5"/>
          <p:cNvSpPr/>
          <p:nvPr/>
        </p:nvSpPr>
        <p:spPr>
          <a:xfrm>
            <a:off x="7172325" y="6994525"/>
            <a:ext cx="2190750" cy="20955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35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Нефть и нефтепродукты</a:t>
            </a:r>
            <a:endParaRPr lang="en-US" sz="1350"/>
          </a:p>
        </p:txBody>
      </p:sp>
      <p:sp>
        <p:nvSpPr>
          <p:cNvPr id="18" name="Text 6"/>
          <p:cNvSpPr/>
          <p:nvPr/>
        </p:nvSpPr>
        <p:spPr>
          <a:xfrm>
            <a:off x="7172325" y="7261225"/>
            <a:ext cx="457200" cy="20955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35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Газы</a:t>
            </a:r>
            <a:endParaRPr lang="en-US" sz="1350"/>
          </a:p>
        </p:txBody>
      </p:sp>
      <p:sp>
        <p:nvSpPr>
          <p:cNvPr id="19" name="Text 7"/>
          <p:cNvSpPr/>
          <p:nvPr/>
        </p:nvSpPr>
        <p:spPr>
          <a:xfrm>
            <a:off x="1133475" y="5667375"/>
            <a:ext cx="3657600" cy="37147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25"/>
              </a:lnSpc>
              <a:buNone/>
            </a:pPr>
            <a:r>
              <a:rPr lang="ru-RU" sz="2400" b="1">
                <a:solidFill>
                  <a:srgbClr val="027FA9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Преимущества</a:t>
            </a:r>
            <a:endParaRPr lang="en-US" sz="2400"/>
          </a:p>
        </p:txBody>
      </p:sp>
      <p:sp>
        <p:nvSpPr>
          <p:cNvPr id="20" name="Text 8"/>
          <p:cNvSpPr/>
          <p:nvPr/>
        </p:nvSpPr>
        <p:spPr>
          <a:xfrm>
            <a:off x="1302089" y="6099175"/>
            <a:ext cx="5019675" cy="43814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>
              <a:lnSpc>
                <a:spcPts val="1650"/>
              </a:lnSpc>
            </a:pPr>
            <a:r>
              <a:rPr lang="ru-RU" sz="135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Сертифицированы и допускается применение на опасных объектах</a:t>
            </a:r>
            <a:endParaRPr lang="en-US" sz="1350"/>
          </a:p>
        </p:txBody>
      </p:sp>
      <p:sp>
        <p:nvSpPr>
          <p:cNvPr id="21" name="Text 9"/>
          <p:cNvSpPr/>
          <p:nvPr/>
        </p:nvSpPr>
        <p:spPr>
          <a:xfrm>
            <a:off x="1302089" y="6553198"/>
            <a:ext cx="5019675" cy="21907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ru-RU" sz="135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Возможно изготовление для труб футерованных ПЭ</a:t>
            </a:r>
          </a:p>
          <a:p>
            <a:pPr marL="0" indent="0" algn="l">
              <a:lnSpc>
                <a:spcPts val="1650"/>
              </a:lnSpc>
              <a:buNone/>
            </a:pPr>
            <a:r>
              <a:rPr lang="ru-RU" sz="135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трубами</a:t>
            </a:r>
            <a:endParaRPr lang="en-US" sz="1350"/>
          </a:p>
        </p:txBody>
      </p:sp>
      <p:sp>
        <p:nvSpPr>
          <p:cNvPr id="22" name="Text 10"/>
          <p:cNvSpPr/>
          <p:nvPr/>
        </p:nvSpPr>
        <p:spPr>
          <a:xfrm>
            <a:off x="1302089" y="7066536"/>
            <a:ext cx="4267200" cy="51954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endParaRPr lang="en-US" sz="1350"/>
          </a:p>
        </p:txBody>
      </p:sp>
      <p:sp>
        <p:nvSpPr>
          <p:cNvPr id="23" name="Text 11"/>
          <p:cNvSpPr/>
          <p:nvPr/>
        </p:nvSpPr>
        <p:spPr>
          <a:xfrm>
            <a:off x="1143000" y="1038225"/>
            <a:ext cx="15478125" cy="176212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>
              <a:lnSpc>
                <a:spcPts val="4500"/>
              </a:lnSpc>
            </a:pPr>
            <a:r>
              <a:rPr lang="en-US" sz="3600">
                <a:solidFill>
                  <a:srgbClr val="FFFFFF"/>
                </a:solidFill>
                <a:latin typeface="Montserrat Black" panose="00000a00000000000000" pitchFamily="2" charset="-52"/>
                <a:ea typeface="Russo One Regular" pitchFamily="34" charset="-122"/>
                <a:cs typeface="Russo One Regular" pitchFamily="34" charset="-120"/>
              </a:rPr>
              <a:t>Фасонные детали для трубопроводов</a:t>
            </a:r>
            <a:r>
              <a:rPr lang="ru-RU" sz="3600">
                <a:solidFill>
                  <a:srgbClr val="FFFFFF"/>
                </a:solidFill>
                <a:latin typeface="Montserrat Black" panose="00000a00000000000000" pitchFamily="2" charset="-52"/>
                <a:ea typeface="Russo One Regular" pitchFamily="34" charset="-122"/>
                <a:cs typeface="Russo One Regular" pitchFamily="34" charset="-120"/>
              </a:rPr>
              <a:t> </a:t>
            </a:r>
            <a:r>
              <a:rPr lang="en-US" sz="3600">
                <a:solidFill>
                  <a:srgbClr val="FFFFFF"/>
                </a:solidFill>
                <a:latin typeface="Montserrat Black" panose="00000a00000000000000" pitchFamily="2" charset="-52"/>
                <a:ea typeface="Russo One Regular" pitchFamily="34" charset="-122"/>
                <a:cs typeface="Russo One Regular" pitchFamily="34" charset="-120"/>
              </a:rPr>
              <a:t>с внутренней и наружной антикоррозионной защитой</a:t>
            </a:r>
            <a:r>
              <a:rPr lang="en-US" sz="3600">
                <a:solidFill>
                  <a:srgbClr val="FFFFFF"/>
                </a:solidFill>
                <a:latin typeface="Russo One Regular" pitchFamily="34" charset="0"/>
                <a:ea typeface="Russo One Regular" pitchFamily="34" charset="-122"/>
                <a:cs typeface="Russo One Regular" pitchFamily="34" charset="-120"/>
              </a:rPr>
              <a:t>
</a:t>
            </a:r>
            <a:r>
              <a:rPr lang="ru-RU" sz="2400">
                <a:solidFill>
                  <a:schemeClr val="bg1"/>
                </a:solidFill>
                <a:latin typeface="Montserrat Medium" pitchFamily="2" charset="-52"/>
              </a:rPr>
              <a:t>ТУ 24.20.00-028-05608841-2022    </a:t>
            </a:r>
            <a:r>
              <a:rPr lang="ru-RU" sz="2400">
                <a:solidFill>
                  <a:schemeClr val="bg1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ТУ 1462-014-05608841-2021</a:t>
            </a:r>
            <a:endParaRPr lang="en-US" sz="2400">
              <a:solidFill>
                <a:schemeClr val="bg1"/>
              </a:solidFill>
            </a:endParaRPr>
          </a:p>
          <a:p>
            <a:pPr marL="0" indent="0" algn="l">
              <a:lnSpc>
                <a:spcPts val="4500"/>
              </a:lnSpc>
              <a:buNone/>
            </a:pPr>
            <a:endParaRPr lang="en-US" sz="3600"/>
          </a:p>
        </p:txBody>
      </p:sp>
      <p:sp>
        <p:nvSpPr>
          <p:cNvPr id="24" name="Text 12"/>
          <p:cNvSpPr/>
          <p:nvPr/>
        </p:nvSpPr>
        <p:spPr>
          <a:xfrm>
            <a:off x="1148673" y="9324975"/>
            <a:ext cx="9010650" cy="4191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>
              <a:lnSpc>
                <a:spcPts val="1650"/>
              </a:lnSpc>
            </a:pPr>
            <a:r>
              <a:rPr lang="en-US" sz="135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Сертификат </a:t>
            </a:r>
            <a:r>
              <a:rPr lang="ru-RU" sz="135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С</a:t>
            </a:r>
            <a:r>
              <a:rPr lang="en-US" sz="1350" err="1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оответствия TP TC 032/2013 № </a:t>
            </a:r>
            <a:r>
              <a:rPr lang="ru-RU" sz="135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ЕАЭС </a:t>
            </a:r>
            <a:r>
              <a:rPr lang="en-US" sz="135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 RU C-RU. </a:t>
            </a:r>
            <a:r>
              <a:rPr lang="ru-RU" sz="135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АБ53.В 06283/22 </a:t>
            </a:r>
            <a:r>
              <a:rPr lang="en-US" sz="1350" err="1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Серия RU №</a:t>
            </a:r>
            <a:r>
              <a:rPr lang="ru-RU" sz="135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0392179</a:t>
            </a:r>
            <a:endParaRPr lang="en-US" sz="1350"/>
          </a:p>
        </p:txBody>
      </p:sp>
      <p:sp>
        <p:nvSpPr>
          <p:cNvPr id="25" name="Text 12">
            <a:extLst>
              <a:ext uri="{FF2B5EF4-FFF2-40B4-BE49-F238E27FC236}">
                <a16:creationId xmlns:a16="http://schemas.microsoft.com/office/drawing/2014/main" id="{1766DD64-5BBD-4120-BFFD-D6B97822A65A}"/>
              </a:ext>
            </a:extLst>
          </p:cNvPr>
          <p:cNvSpPr/>
          <p:nvPr/>
        </p:nvSpPr>
        <p:spPr>
          <a:xfrm>
            <a:off x="1123950" y="9720262"/>
            <a:ext cx="9010650" cy="4191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>
              <a:lnSpc>
                <a:spcPts val="1650"/>
              </a:lnSpc>
            </a:pPr>
            <a:r>
              <a:rPr lang="en-US" sz="135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Сертификат </a:t>
            </a:r>
            <a:r>
              <a:rPr lang="ru-RU" sz="135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С</a:t>
            </a:r>
            <a:r>
              <a:rPr lang="en-US" sz="1350" err="1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оответствия TP TC 032/2013 № </a:t>
            </a:r>
            <a:r>
              <a:rPr lang="ru-RU" sz="135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ЕАЭС </a:t>
            </a:r>
            <a:r>
              <a:rPr lang="en-US" sz="135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 RU C-RU. </a:t>
            </a:r>
            <a:r>
              <a:rPr lang="ru-RU" sz="135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АБ53.В 06279/22 </a:t>
            </a:r>
            <a:r>
              <a:rPr lang="en-US" sz="1350" err="1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Серия RU №</a:t>
            </a:r>
            <a:r>
              <a:rPr lang="ru-RU" sz="135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0392175</a:t>
            </a:r>
            <a:endParaRPr lang="en-US" sz="1350"/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5385DD8E-8E69-42AF-9EF1-C0DF211783D9}"/>
              </a:ext>
            </a:extLst>
          </p:cNvPr>
          <p:cNvSpPr/>
          <p:nvPr/>
        </p:nvSpPr>
        <p:spPr>
          <a:xfrm>
            <a:off x="1080177" y="6286500"/>
            <a:ext cx="178139" cy="219075"/>
          </a:xfrm>
          <a:prstGeom prst="rect">
            <a:avLst/>
          </a:prstGeom>
          <a:solidFill>
            <a:srgbClr val="D0DE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5F5EA8A8-E32D-465F-95B1-A83658F2AE39}"/>
              </a:ext>
            </a:extLst>
          </p:cNvPr>
          <p:cNvSpPr/>
          <p:nvPr/>
        </p:nvSpPr>
        <p:spPr>
          <a:xfrm>
            <a:off x="1080177" y="6873875"/>
            <a:ext cx="178139" cy="219075"/>
          </a:xfrm>
          <a:prstGeom prst="rect">
            <a:avLst/>
          </a:prstGeom>
          <a:solidFill>
            <a:srgbClr val="D0DE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>
            <a:extLst>
              <a:ext uri="{FF2B5EF4-FFF2-40B4-BE49-F238E27FC236}">
                <a16:creationId xmlns:a16="http://schemas.microsoft.com/office/drawing/2014/main" id="{A73B1EB9-8F08-4613-911A-2498D304BF28}"/>
              </a:ext>
            </a:extLst>
          </p:cNvPr>
          <p:cNvSpPr/>
          <p:nvPr/>
        </p:nvSpPr>
        <p:spPr>
          <a:xfrm>
            <a:off x="1120097" y="6156324"/>
            <a:ext cx="64800" cy="64800"/>
          </a:xfrm>
          <a:prstGeom prst="ellipse">
            <a:avLst/>
          </a:prstGeom>
          <a:solidFill>
            <a:srgbClr val="027F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вал 28">
            <a:extLst>
              <a:ext uri="{FF2B5EF4-FFF2-40B4-BE49-F238E27FC236}">
                <a16:creationId xmlns:a16="http://schemas.microsoft.com/office/drawing/2014/main" id="{3B511F3F-9F3D-4A72-B586-B2B91F8DED28}"/>
              </a:ext>
            </a:extLst>
          </p:cNvPr>
          <p:cNvSpPr/>
          <p:nvPr/>
        </p:nvSpPr>
        <p:spPr>
          <a:xfrm>
            <a:off x="1135743" y="7146924"/>
            <a:ext cx="58909" cy="64800"/>
          </a:xfrm>
          <a:prstGeom prst="ellipse">
            <a:avLst/>
          </a:prstGeom>
          <a:solidFill>
            <a:srgbClr val="027F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 9">
            <a:extLst>
              <a:ext uri="{FF2B5EF4-FFF2-40B4-BE49-F238E27FC236}">
                <a16:creationId xmlns:a16="http://schemas.microsoft.com/office/drawing/2014/main" id="{66BFDF42-7130-49A2-A9D6-DF32A6F21971}"/>
              </a:ext>
            </a:extLst>
          </p:cNvPr>
          <p:cNvSpPr/>
          <p:nvPr/>
        </p:nvSpPr>
        <p:spPr>
          <a:xfrm>
            <a:off x="1338770" y="7045324"/>
            <a:ext cx="5019675" cy="21907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ru-RU" sz="135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Варианты подготовки концов деталей под сварное соединение с установленными защитными наконечниками или в комплекте с втулками  </a:t>
            </a:r>
            <a:endParaRPr lang="en-US" sz="1350"/>
          </a:p>
        </p:txBody>
      </p:sp>
    </p:spTree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 name="Slide 8">
    <p:bg>
      <p:bgPr>
        <a:solidFill>
          <a:srgbClr val="027FA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66775" y="2857500"/>
            <a:ext cx="5314950" cy="27432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505575" y="2857500"/>
            <a:ext cx="6219824" cy="27432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66775" y="6010275"/>
            <a:ext cx="11896725" cy="313372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1624250" y="-2381250"/>
            <a:ext cx="9144000" cy="68580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2925424" y="3762375"/>
            <a:ext cx="5362575" cy="6524625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3096875" y="3324225"/>
            <a:ext cx="5191125" cy="6962775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3094271" y="3979683"/>
            <a:ext cx="5193729" cy="6307317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1143000" y="6781800"/>
            <a:ext cx="66675" cy="66675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143000" y="7038975"/>
            <a:ext cx="66675" cy="66675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1143000" y="7524750"/>
            <a:ext cx="66675" cy="66675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143000" y="7791450"/>
            <a:ext cx="66675" cy="66675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1143000" y="8058150"/>
            <a:ext cx="66675" cy="66675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1143000" y="8324850"/>
            <a:ext cx="66675" cy="66675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1143000" y="8801100"/>
            <a:ext cx="66675" cy="66675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3556929" y="2376449"/>
            <a:ext cx="5286375" cy="7515302"/>
          </a:xfrm>
          <a:prstGeom prst="rect">
            <a:avLst/>
          </a:prstGeom>
        </p:spPr>
      </p:pic>
      <p:sp>
        <p:nvSpPr>
          <p:cNvPr id="20" name="Text 0"/>
          <p:cNvSpPr/>
          <p:nvPr/>
        </p:nvSpPr>
        <p:spPr>
          <a:xfrm>
            <a:off x="1143000" y="1085850"/>
            <a:ext cx="13319975" cy="120967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>
              <a:lnSpc>
                <a:spcPts val="4500"/>
              </a:lnSpc>
            </a:pPr>
            <a:r>
              <a:rPr lang="en-US" sz="4800">
                <a:solidFill>
                  <a:srgbClr val="FFFFFF"/>
                </a:solidFill>
                <a:latin typeface="Montserrat Black" panose="00000a00000000000000" pitchFamily="2" charset="-52"/>
                <a:ea typeface="Russo One Regular" pitchFamily="34" charset="-122"/>
                <a:cs typeface="Russo One Regular" pitchFamily="34" charset="-120"/>
              </a:rPr>
              <a:t>Электроизолирующие вставки НЭМС</a:t>
            </a:r>
            <a:r>
              <a:rPr lang="en-US" sz="4800">
                <a:solidFill>
                  <a:srgbClr val="FFFFFF"/>
                </a:solidFill>
                <a:latin typeface="Russo One Regular" pitchFamily="34" charset="0"/>
                <a:ea typeface="Russo One Regular" pitchFamily="34" charset="-122"/>
                <a:cs typeface="Russo One Regular" pitchFamily="34" charset="-120"/>
              </a:rPr>
              <a:t>
</a:t>
            </a:r>
            <a:r>
              <a:rPr lang="ru-RU" sz="3000" b="1">
                <a:solidFill>
                  <a:schemeClr val="bg1"/>
                </a:solidFill>
                <a:latin typeface="Montserrat Medium" pitchFamily="2" charset="-52"/>
              </a:rPr>
              <a:t> ТУ 3667-013-05608841-2020</a:t>
            </a:r>
            <a:r>
              <a:rPr lang="ru-RU" sz="3000">
                <a:solidFill>
                  <a:schemeClr val="bg1"/>
                </a:solidFill>
                <a:latin typeface="Montserrat Medium" pitchFamily="2" charset="-52"/>
              </a:rPr>
              <a:t> </a:t>
            </a:r>
            <a:endParaRPr lang="en-US" sz="3000">
              <a:solidFill>
                <a:schemeClr val="bg1"/>
              </a:solidFill>
              <a:latin typeface="Montserrat Medium" pitchFamily="2" charset="-52"/>
            </a:endParaRPr>
          </a:p>
        </p:txBody>
      </p:sp>
      <p:sp>
        <p:nvSpPr>
          <p:cNvPr id="21" name="Text 1"/>
          <p:cNvSpPr/>
          <p:nvPr/>
        </p:nvSpPr>
        <p:spPr>
          <a:xfrm>
            <a:off x="1123950" y="3028950"/>
            <a:ext cx="1714500" cy="37147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25"/>
              </a:lnSpc>
              <a:buNone/>
            </a:pPr>
            <a:r>
              <a:rPr lang="en-US" sz="2400" b="1">
                <a:solidFill>
                  <a:srgbClr val="027FA9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Описание</a:t>
            </a:r>
            <a:endParaRPr lang="en-US" sz="2400"/>
          </a:p>
        </p:txBody>
      </p:sp>
      <p:sp>
        <p:nvSpPr>
          <p:cNvPr id="22" name="Text 2"/>
          <p:cNvSpPr/>
          <p:nvPr/>
        </p:nvSpPr>
        <p:spPr>
          <a:xfrm>
            <a:off x="6696075" y="3028950"/>
            <a:ext cx="4305300" cy="37147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25"/>
              </a:lnSpc>
              <a:buNone/>
            </a:pPr>
            <a:r>
              <a:rPr lang="en-US" sz="2400" b="1">
                <a:solidFill>
                  <a:srgbClr val="027FA9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Установка и применение</a:t>
            </a:r>
            <a:endParaRPr lang="en-US" sz="2400"/>
          </a:p>
        </p:txBody>
      </p:sp>
      <p:sp>
        <p:nvSpPr>
          <p:cNvPr id="23" name="Text 3"/>
          <p:cNvSpPr/>
          <p:nvPr/>
        </p:nvSpPr>
        <p:spPr>
          <a:xfrm>
            <a:off x="1123950" y="6134100"/>
            <a:ext cx="2581275" cy="37147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25"/>
              </a:lnSpc>
              <a:buNone/>
            </a:pPr>
            <a:r>
              <a:rPr lang="en-US" sz="2400" b="1">
                <a:solidFill>
                  <a:srgbClr val="027FA9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Преимущества</a:t>
            </a:r>
            <a:endParaRPr lang="en-US" sz="2400"/>
          </a:p>
        </p:txBody>
      </p:sp>
      <p:sp>
        <p:nvSpPr>
          <p:cNvPr id="24" name="Text 4"/>
          <p:cNvSpPr/>
          <p:nvPr/>
        </p:nvSpPr>
        <p:spPr>
          <a:xfrm>
            <a:off x="6924674" y="3600450"/>
            <a:ext cx="5667375" cy="8763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>
              <a:lnSpc>
                <a:spcPts val="1650"/>
              </a:lnSpc>
              <a:buClr>
                <a:schemeClr val="accent5"/>
              </a:buClr>
            </a:pPr>
            <a:r>
              <a:rPr lang="ru-RU" sz="135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Магистральные трубопроводы и газораспределительные сети</a:t>
            </a:r>
            <a:r>
              <a:rPr lang="en-US" sz="135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
</a:t>
            </a:r>
            <a:r>
              <a:rPr lang="ru-RU" sz="1350">
                <a:latin typeface="Montserrat Regular" pitchFamily="2" charset="-52"/>
              </a:rPr>
              <a:t>Нефтепромысловые и технологические трубопроводы</a:t>
            </a:r>
          </a:p>
          <a:p>
            <a:pPr>
              <a:lnSpc>
                <a:spcPts val="1650"/>
              </a:lnSpc>
              <a:buClr>
                <a:schemeClr val="accent5"/>
              </a:buClr>
            </a:pPr>
            <a:r>
              <a:rPr lang="ru-RU" sz="1350">
                <a:latin typeface="Montserrat Regular" pitchFamily="2" charset="-52"/>
              </a:rPr>
              <a:t>Водоводы высокого и низкого давления</a:t>
            </a:r>
          </a:p>
          <a:p>
            <a:pPr>
              <a:lnSpc>
                <a:spcPts val="1650"/>
              </a:lnSpc>
            </a:pPr>
            <a:endParaRPr lang="en-US" sz="1350"/>
          </a:p>
        </p:txBody>
      </p:sp>
      <p:sp>
        <p:nvSpPr>
          <p:cNvPr id="25" name="Text 5"/>
          <p:cNvSpPr/>
          <p:nvPr/>
        </p:nvSpPr>
        <p:spPr>
          <a:xfrm>
            <a:off x="1295400" y="6705600"/>
            <a:ext cx="9239250" cy="20955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ru-RU" sz="1350">
                <a:solidFill>
                  <a:srgbClr val="000000"/>
                </a:solidFill>
                <a:latin typeface="Montserrat Regular" pitchFamily="34" charset="0"/>
              </a:rPr>
              <a:t>Выдерживает большие механические нагрузки</a:t>
            </a:r>
            <a:endParaRPr lang="en-US" sz="1350">
              <a:solidFill>
                <a:srgbClr val="000000"/>
              </a:solidFill>
              <a:latin typeface="Montserrat Regular" pitchFamily="34" charset="0"/>
            </a:endParaRPr>
          </a:p>
        </p:txBody>
      </p:sp>
      <p:sp>
        <p:nvSpPr>
          <p:cNvPr id="26" name="Text 6"/>
          <p:cNvSpPr/>
          <p:nvPr/>
        </p:nvSpPr>
        <p:spPr>
          <a:xfrm>
            <a:off x="1295400" y="6972300"/>
            <a:ext cx="10239375" cy="4191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ru-RU" sz="135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Срок эксплуатации соответствует сроку службы газопровода</a:t>
            </a:r>
            <a:endParaRPr lang="en-US" sz="1350"/>
          </a:p>
        </p:txBody>
      </p:sp>
      <p:sp>
        <p:nvSpPr>
          <p:cNvPr id="27" name="Text 7"/>
          <p:cNvSpPr/>
          <p:nvPr/>
        </p:nvSpPr>
        <p:spPr>
          <a:xfrm>
            <a:off x="1295400" y="7448550"/>
            <a:ext cx="11306175" cy="20955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ru-RU" sz="135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Эксплуатация в любых климатических условиях</a:t>
            </a:r>
            <a:endParaRPr lang="en-US" sz="1350"/>
          </a:p>
        </p:txBody>
      </p:sp>
      <p:sp>
        <p:nvSpPr>
          <p:cNvPr id="28" name="Text 8"/>
          <p:cNvSpPr/>
          <p:nvPr/>
        </p:nvSpPr>
        <p:spPr>
          <a:xfrm>
            <a:off x="1295400" y="7715250"/>
            <a:ext cx="7045325" cy="185931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ru-RU" sz="135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Устанавливается на всех категориях трубопроводов</a:t>
            </a:r>
            <a:endParaRPr lang="en-US" sz="1350"/>
          </a:p>
        </p:txBody>
      </p:sp>
      <p:sp>
        <p:nvSpPr>
          <p:cNvPr id="29" name="Text 9"/>
          <p:cNvSpPr/>
          <p:nvPr/>
        </p:nvSpPr>
        <p:spPr>
          <a:xfrm>
            <a:off x="1295400" y="7981950"/>
            <a:ext cx="11153775" cy="20955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ru-RU" sz="1350">
                <a:solidFill>
                  <a:srgbClr val="000000"/>
                </a:solidFill>
                <a:latin typeface="Montserrat Regular" pitchFamily="34" charset="0"/>
              </a:rPr>
              <a:t>Внесены в реестр ПАО «ГАЗПРОМ»</a:t>
            </a:r>
            <a:endParaRPr lang="en-US" sz="1350">
              <a:solidFill>
                <a:srgbClr val="000000"/>
              </a:solidFill>
              <a:latin typeface="Montserrat Regular" pitchFamily="34" charset="0"/>
            </a:endParaRPr>
          </a:p>
        </p:txBody>
      </p:sp>
      <p:sp>
        <p:nvSpPr>
          <p:cNvPr id="30" name="Text 10"/>
          <p:cNvSpPr/>
          <p:nvPr/>
        </p:nvSpPr>
        <p:spPr>
          <a:xfrm>
            <a:off x="1295400" y="8248650"/>
            <a:ext cx="10487025" cy="4191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ru-RU" sz="135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С</a:t>
            </a:r>
            <a:r>
              <a:rPr lang="en-US" sz="135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ейсмоустойчивость до 9 баллов</a:t>
            </a:r>
            <a:endParaRPr lang="en-US" sz="1350"/>
          </a:p>
        </p:txBody>
      </p:sp>
      <p:sp>
        <p:nvSpPr>
          <p:cNvPr id="31" name="Text 11"/>
          <p:cNvSpPr/>
          <p:nvPr/>
        </p:nvSpPr>
        <p:spPr>
          <a:xfrm>
            <a:off x="1295400" y="8724900"/>
            <a:ext cx="10582275" cy="20955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35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Возможность как наземной так и подземной установки без постоянного технического обслуживания оборудования</a:t>
            </a:r>
            <a:endParaRPr lang="en-US" sz="1350"/>
          </a:p>
        </p:txBody>
      </p:sp>
      <p:sp>
        <p:nvSpPr>
          <p:cNvPr id="32" name="Text 12"/>
          <p:cNvSpPr/>
          <p:nvPr/>
        </p:nvSpPr>
        <p:spPr>
          <a:xfrm>
            <a:off x="1123950" y="3600450"/>
            <a:ext cx="5257800" cy="16764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35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НЭМС представляет собой два металлических
патрубка с соответствующими трубопроводу присоединительными размерами, соединённых
между собой неразъемным муфтовым соединением.
Герметичность НЭМС обеспечивают уплотнительные кольца, которые сжаты между контактируемыми поверхностями патрубков, муфты и вкладыша</a:t>
            </a:r>
            <a:endParaRPr lang="en-US" sz="1350"/>
          </a:p>
        </p:txBody>
      </p:sp>
      <p:sp>
        <p:nvSpPr>
          <p:cNvPr id="33" name="Text 13"/>
          <p:cNvSpPr/>
          <p:nvPr/>
        </p:nvSpPr>
        <p:spPr>
          <a:xfrm>
            <a:off x="919162" y="9344025"/>
            <a:ext cx="8029575" cy="4191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>
              <a:lnSpc>
                <a:spcPts val="1650"/>
              </a:lnSpc>
            </a:pPr>
            <a:r>
              <a:rPr lang="en-US" sz="135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
Сертификат соответствия TP TC 032/2013</a:t>
            </a:r>
            <a:r>
              <a:rPr lang="ru-RU" sz="135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 </a:t>
            </a:r>
            <a:r>
              <a:rPr lang="en-US" sz="135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 № </a:t>
            </a:r>
            <a:r>
              <a:rPr lang="ru-RU" sz="135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ЕАЭС </a:t>
            </a:r>
            <a:r>
              <a:rPr lang="en-US" sz="135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 RU C-RU. </a:t>
            </a:r>
            <a:r>
              <a:rPr lang="de-DE" sz="135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RU C-RU.AБ</a:t>
            </a:r>
            <a:r>
              <a:rPr lang="ru-RU" sz="135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53.В.07287/23 /</a:t>
            </a:r>
            <a:r>
              <a:rPr lang="en-US" sz="1350" err="1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Серия RU №</a:t>
            </a:r>
            <a:r>
              <a:rPr lang="ru-RU" sz="135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0421048</a:t>
            </a:r>
            <a:endParaRPr lang="en-US" sz="1350"/>
          </a:p>
        </p:txBody>
      </p:sp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6AE80BF6-00FF-47AF-B97C-478A3E8C1698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760841" y="3666738"/>
            <a:ext cx="60965" cy="67062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DB2ACD1B-9DE2-42D0-B4E6-70643BE64E59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752265" y="3888988"/>
            <a:ext cx="60965" cy="67062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59E9323E-8E23-467F-BB4A-BDCFCD90B78D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764965" y="4119369"/>
            <a:ext cx="60965" cy="67062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8CC58A76-445E-45EA-9CEA-142F26636E29}"/>
              </a:ext>
            </a:extLst>
          </p:cNvPr>
          <p:cNvSpPr/>
          <p:nvPr/>
        </p:nvSpPr>
        <p:spPr>
          <a:xfrm>
            <a:off x="6847654" y="4229100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/>
          </a:p>
        </p:txBody>
      </p:sp>
    </p:spTree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 name="Slide 19">
    <p:bg>
      <p:bgPr>
        <a:solidFill>
          <a:srgbClr val="027FA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24250" y="-2381250"/>
            <a:ext cx="9144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060116" y="3772637"/>
            <a:ext cx="6227884" cy="6514363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2954000" y="4143375"/>
            <a:ext cx="5334000" cy="614362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3287375" y="3190875"/>
            <a:ext cx="5000625" cy="7096125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66775" y="2695575"/>
            <a:ext cx="11887200" cy="14478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762750" y="4314825"/>
            <a:ext cx="5895975" cy="22860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972050" y="6391275"/>
            <a:ext cx="66675" cy="66675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876300" y="4314825"/>
            <a:ext cx="5562600" cy="337185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705600" y="7134225"/>
            <a:ext cx="5950632" cy="2311643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11487150" y="0"/>
            <a:ext cx="6800850" cy="2124075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0" y="8239125"/>
            <a:ext cx="4000500" cy="2047875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3144500" y="5476875"/>
            <a:ext cx="5143500" cy="4810125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3792200" y="4086225"/>
            <a:ext cx="4495800" cy="4571351"/>
          </a:xfrm>
          <a:prstGeom prst="rect">
            <a:avLst/>
          </a:prstGeom>
        </p:spPr>
      </p:pic>
      <p:sp>
        <p:nvSpPr>
          <p:cNvPr id="15" name="Text 0"/>
          <p:cNvSpPr/>
          <p:nvPr/>
        </p:nvSpPr>
        <p:spPr>
          <a:xfrm>
            <a:off x="1123950" y="2867025"/>
            <a:ext cx="2066925" cy="37147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25"/>
              </a:lnSpc>
              <a:buNone/>
            </a:pPr>
            <a:r>
              <a:rPr lang="en-US" sz="2400" b="1">
                <a:solidFill>
                  <a:srgbClr val="027FA9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Назначение</a:t>
            </a:r>
            <a:endParaRPr lang="en-US" sz="2400"/>
          </a:p>
        </p:txBody>
      </p:sp>
      <p:sp>
        <p:nvSpPr>
          <p:cNvPr id="16" name="Text 1"/>
          <p:cNvSpPr/>
          <p:nvPr/>
        </p:nvSpPr>
        <p:spPr>
          <a:xfrm>
            <a:off x="1123950" y="3438525"/>
            <a:ext cx="11553825" cy="4191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35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Применяется для неразъемного герметичного соединения металлических и полиэтиленовых труб при монтаже водо-
или газопроводов, канализации. Представляет собой два сваренных между собой отрезка трубы (стальной и полиэтиленовой)</a:t>
            </a:r>
            <a:endParaRPr lang="en-US" sz="1350"/>
          </a:p>
        </p:txBody>
      </p:sp>
      <p:sp>
        <p:nvSpPr>
          <p:cNvPr id="17" name="Text 2"/>
          <p:cNvSpPr/>
          <p:nvPr/>
        </p:nvSpPr>
        <p:spPr>
          <a:xfrm>
            <a:off x="7019925" y="4486275"/>
            <a:ext cx="2714625" cy="37147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25"/>
              </a:lnSpc>
              <a:buNone/>
            </a:pPr>
            <a:r>
              <a:rPr lang="en-US" sz="2400" b="1">
                <a:solidFill>
                  <a:srgbClr val="027FA9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Незаменим при</a:t>
            </a:r>
            <a:endParaRPr lang="en-US" sz="2400"/>
          </a:p>
        </p:txBody>
      </p:sp>
      <p:sp>
        <p:nvSpPr>
          <p:cNvPr id="18" name="Text 3"/>
          <p:cNvSpPr/>
          <p:nvPr/>
        </p:nvSpPr>
        <p:spPr>
          <a:xfrm>
            <a:off x="7172325" y="5057775"/>
            <a:ext cx="5067300" cy="62865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35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Поэтапной замене участков стальных трубопроводов на полиэтиленовые до полной замены существующего стального трубопровода на полиэтиленовый</a:t>
            </a:r>
            <a:endParaRPr lang="en-US" sz="1350"/>
          </a:p>
        </p:txBody>
      </p:sp>
      <p:sp>
        <p:nvSpPr>
          <p:cNvPr id="19" name="Text 4"/>
          <p:cNvSpPr/>
          <p:nvPr/>
        </p:nvSpPr>
        <p:spPr>
          <a:xfrm>
            <a:off x="7172325" y="5743575"/>
            <a:ext cx="3981450" cy="4191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35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При боковых врезках полиэтиленовых труб
в существующие стальные трубопроводы</a:t>
            </a:r>
            <a:endParaRPr lang="en-US" sz="1350"/>
          </a:p>
        </p:txBody>
      </p:sp>
      <p:sp>
        <p:nvSpPr>
          <p:cNvPr id="20" name="Text 5"/>
          <p:cNvSpPr/>
          <p:nvPr/>
        </p:nvSpPr>
        <p:spPr>
          <a:xfrm>
            <a:off x="7172325" y="6219825"/>
            <a:ext cx="4381500" cy="20955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35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При сварке полиэтиленовых труб со стальными</a:t>
            </a:r>
            <a:endParaRPr lang="en-US" sz="1350"/>
          </a:p>
        </p:txBody>
      </p:sp>
      <p:sp>
        <p:nvSpPr>
          <p:cNvPr id="21" name="Text 6"/>
          <p:cNvSpPr/>
          <p:nvPr/>
        </p:nvSpPr>
        <p:spPr>
          <a:xfrm>
            <a:off x="1133475" y="4486275"/>
            <a:ext cx="2581275" cy="37147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25"/>
              </a:lnSpc>
              <a:buNone/>
            </a:pPr>
            <a:r>
              <a:rPr lang="en-US" sz="2400" b="1">
                <a:solidFill>
                  <a:srgbClr val="027FA9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Преимущества</a:t>
            </a:r>
            <a:endParaRPr lang="en-US" sz="2400"/>
          </a:p>
        </p:txBody>
      </p:sp>
      <p:sp>
        <p:nvSpPr>
          <p:cNvPr id="22" name="Text 7"/>
          <p:cNvSpPr/>
          <p:nvPr/>
        </p:nvSpPr>
        <p:spPr>
          <a:xfrm>
            <a:off x="1285875" y="5057775"/>
            <a:ext cx="3981450" cy="4191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35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Стойкость к перепадам давления среды
и осевой нагрузки</a:t>
            </a:r>
            <a:endParaRPr lang="en-US" sz="1350"/>
          </a:p>
        </p:txBody>
      </p:sp>
      <p:sp>
        <p:nvSpPr>
          <p:cNvPr id="23" name="Text 8"/>
          <p:cNvSpPr/>
          <p:nvPr/>
        </p:nvSpPr>
        <p:spPr>
          <a:xfrm>
            <a:off x="1285875" y="5534025"/>
            <a:ext cx="3981450" cy="20955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35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Возможность монтажа прямо в грунте</a:t>
            </a:r>
            <a:endParaRPr lang="en-US" sz="1350"/>
          </a:p>
        </p:txBody>
      </p:sp>
      <p:sp>
        <p:nvSpPr>
          <p:cNvPr id="24" name="Text 9"/>
          <p:cNvSpPr/>
          <p:nvPr/>
        </p:nvSpPr>
        <p:spPr>
          <a:xfrm>
            <a:off x="1285875" y="5791200"/>
            <a:ext cx="4267200" cy="4191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35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Поочередная и постепенная замена участков трубопровода</a:t>
            </a:r>
            <a:endParaRPr lang="en-US" sz="1350"/>
          </a:p>
        </p:txBody>
      </p:sp>
      <p:sp>
        <p:nvSpPr>
          <p:cNvPr id="25" name="Text 10"/>
          <p:cNvSpPr/>
          <p:nvPr/>
        </p:nvSpPr>
        <p:spPr>
          <a:xfrm>
            <a:off x="1285875" y="6267450"/>
            <a:ext cx="4610100" cy="62865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35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Благодаря герметичной конструкции после его установки никакой ремонт и обслуживание
не требуются</a:t>
            </a:r>
            <a:endParaRPr lang="en-US" sz="1350"/>
          </a:p>
        </p:txBody>
      </p:sp>
      <p:sp>
        <p:nvSpPr>
          <p:cNvPr id="26" name="Text 11"/>
          <p:cNvSpPr/>
          <p:nvPr/>
        </p:nvSpPr>
        <p:spPr>
          <a:xfrm>
            <a:off x="1285875" y="6953250"/>
            <a:ext cx="4752975" cy="4191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35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Нет необходимости установки колодцев при врезке
в стальной трубопровод полиэтиленовой трубы</a:t>
            </a:r>
            <a:endParaRPr lang="en-US" sz="1350"/>
          </a:p>
        </p:txBody>
      </p:sp>
      <p:sp>
        <p:nvSpPr>
          <p:cNvPr id="27" name="Text 12"/>
          <p:cNvSpPr/>
          <p:nvPr/>
        </p:nvSpPr>
        <p:spPr>
          <a:xfrm>
            <a:off x="7004732" y="7311910"/>
            <a:ext cx="2476500" cy="20955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35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Д</a:t>
            </a:r>
            <a:r>
              <a:rPr lang="ru-RU" sz="135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н</a:t>
            </a:r>
            <a:r>
              <a:rPr lang="en-US" sz="135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 </a:t>
            </a:r>
            <a:r>
              <a:rPr lang="ru-RU" sz="135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пэ/ст трубы</a:t>
            </a:r>
            <a:r>
              <a:rPr lang="en-US" sz="135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, мм</a:t>
            </a:r>
            <a:endParaRPr lang="en-US" sz="1350"/>
          </a:p>
        </p:txBody>
      </p:sp>
      <p:sp>
        <p:nvSpPr>
          <p:cNvPr id="28" name="Text 13"/>
          <p:cNvSpPr/>
          <p:nvPr/>
        </p:nvSpPr>
        <p:spPr>
          <a:xfrm>
            <a:off x="7004732" y="7905078"/>
            <a:ext cx="2050368" cy="20955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35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Длина изделия, </a:t>
            </a:r>
            <a:r>
              <a:rPr lang="ru-RU" sz="135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м</a:t>
            </a:r>
            <a:r>
              <a:rPr lang="en-US" sz="135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м</a:t>
            </a:r>
            <a:endParaRPr lang="en-US" sz="1350"/>
          </a:p>
        </p:txBody>
      </p:sp>
      <p:sp>
        <p:nvSpPr>
          <p:cNvPr id="29" name="Text 14"/>
          <p:cNvSpPr/>
          <p:nvPr/>
        </p:nvSpPr>
        <p:spPr>
          <a:xfrm>
            <a:off x="7004732" y="8452565"/>
            <a:ext cx="2190750" cy="20955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35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Рабочее давление, МПа</a:t>
            </a:r>
            <a:endParaRPr lang="en-US" sz="1350"/>
          </a:p>
        </p:txBody>
      </p:sp>
      <p:sp>
        <p:nvSpPr>
          <p:cNvPr id="30" name="Text 15"/>
          <p:cNvSpPr/>
          <p:nvPr/>
        </p:nvSpPr>
        <p:spPr>
          <a:xfrm>
            <a:off x="7004732" y="9018852"/>
            <a:ext cx="2905125" cy="20955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35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Температура рабочей среды, °С</a:t>
            </a:r>
            <a:endParaRPr lang="en-US" sz="1350"/>
          </a:p>
        </p:txBody>
      </p:sp>
      <p:sp>
        <p:nvSpPr>
          <p:cNvPr id="31" name="Text 16"/>
          <p:cNvSpPr/>
          <p:nvPr/>
        </p:nvSpPr>
        <p:spPr>
          <a:xfrm>
            <a:off x="10739819" y="7311910"/>
            <a:ext cx="1606047" cy="194527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350" err="1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от 20 до 315</a:t>
            </a:r>
            <a:r>
              <a:rPr lang="ru-RU" sz="135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/273</a:t>
            </a:r>
            <a:endParaRPr lang="en-US" sz="1350"/>
          </a:p>
        </p:txBody>
      </p:sp>
      <p:sp>
        <p:nvSpPr>
          <p:cNvPr id="32" name="Text 17"/>
          <p:cNvSpPr/>
          <p:nvPr/>
        </p:nvSpPr>
        <p:spPr>
          <a:xfrm>
            <a:off x="10739819" y="7905078"/>
            <a:ext cx="1518856" cy="149782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350" err="1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От </a:t>
            </a:r>
            <a:r>
              <a:rPr lang="ru-RU" sz="135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600 </a:t>
            </a:r>
            <a:r>
              <a:rPr lang="en-US" sz="135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 до </a:t>
            </a:r>
            <a:r>
              <a:rPr lang="ru-RU" sz="135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1200</a:t>
            </a:r>
            <a:endParaRPr lang="en-US" sz="1350"/>
          </a:p>
        </p:txBody>
      </p:sp>
      <p:sp>
        <p:nvSpPr>
          <p:cNvPr id="33" name="Text 18"/>
          <p:cNvSpPr/>
          <p:nvPr/>
        </p:nvSpPr>
        <p:spPr>
          <a:xfrm>
            <a:off x="10739819" y="8452565"/>
            <a:ext cx="438150" cy="20955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35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До 4</a:t>
            </a:r>
            <a:endParaRPr lang="en-US" sz="1350"/>
          </a:p>
        </p:txBody>
      </p:sp>
      <p:sp>
        <p:nvSpPr>
          <p:cNvPr id="34" name="Text 19"/>
          <p:cNvSpPr/>
          <p:nvPr/>
        </p:nvSpPr>
        <p:spPr>
          <a:xfrm>
            <a:off x="10739819" y="9018852"/>
            <a:ext cx="1219200" cy="20955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35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От -40 до +60</a:t>
            </a:r>
            <a:endParaRPr lang="en-US" sz="1350"/>
          </a:p>
        </p:txBody>
      </p:sp>
      <p:sp>
        <p:nvSpPr>
          <p:cNvPr id="35" name="Text 20"/>
          <p:cNvSpPr/>
          <p:nvPr/>
        </p:nvSpPr>
        <p:spPr>
          <a:xfrm>
            <a:off x="7210425" y="6734175"/>
            <a:ext cx="5048250" cy="32385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100" b="1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ТЕХНИЧЕСКИЕ ХАРАКТЕРИСТИКИ</a:t>
            </a:r>
            <a:endParaRPr lang="en-US" sz="2100"/>
          </a:p>
        </p:txBody>
      </p:sp>
      <p:sp>
        <p:nvSpPr>
          <p:cNvPr id="36" name="Text 21"/>
          <p:cNvSpPr/>
          <p:nvPr/>
        </p:nvSpPr>
        <p:spPr>
          <a:xfrm>
            <a:off x="1143000" y="1085850"/>
            <a:ext cx="11887200" cy="120967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4500"/>
              </a:lnSpc>
              <a:buNone/>
            </a:pPr>
            <a:r>
              <a:rPr lang="en-US" sz="4800">
                <a:solidFill>
                  <a:srgbClr val="FFFFFF"/>
                </a:solidFill>
                <a:latin typeface="Montserrat Black" panose="00000a00000000000000" pitchFamily="2" charset="-52"/>
                <a:ea typeface="Russo One Regular" pitchFamily="34" charset="-122"/>
                <a:cs typeface="Russo One Regular" pitchFamily="34" charset="-120"/>
              </a:rPr>
              <a:t>Переход полиэтилен-сталь</a:t>
            </a:r>
            <a:r>
              <a:rPr lang="en-US" sz="4800">
                <a:solidFill>
                  <a:srgbClr val="FFFFFF"/>
                </a:solidFill>
                <a:latin typeface="Russo One Regular" pitchFamily="34" charset="0"/>
                <a:ea typeface="Russo One Regular" pitchFamily="34" charset="-122"/>
                <a:cs typeface="Russo One Regular" pitchFamily="34" charset="-120"/>
              </a:rPr>
              <a:t>
</a:t>
            </a:r>
            <a:r>
              <a:rPr lang="en-US" sz="3000">
                <a:solidFill>
                  <a:srgbClr val="FFFFF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ТУ 22.21.29-027-05608841-2021</a:t>
            </a:r>
            <a:endParaRPr lang="en-US" sz="4800"/>
          </a:p>
        </p:txBody>
      </p:sp>
      <p:sp>
        <p:nvSpPr>
          <p:cNvPr id="37" name="Text 10">
            <a:extLst>
              <a:ext uri="{FF2B5EF4-FFF2-40B4-BE49-F238E27FC236}">
                <a16:creationId xmlns:a16="http://schemas.microsoft.com/office/drawing/2014/main" id="{80A6A7D4-1C00-45D0-8602-6C5747C9B428}"/>
              </a:ext>
            </a:extLst>
          </p:cNvPr>
          <p:cNvSpPr/>
          <p:nvPr/>
        </p:nvSpPr>
        <p:spPr>
          <a:xfrm>
            <a:off x="584200" y="9658350"/>
            <a:ext cx="5302250" cy="20955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35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Сертификат C</a:t>
            </a:r>
            <a:r>
              <a:rPr lang="ru-RU" sz="1350" err="1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оответствия </a:t>
            </a:r>
            <a:r>
              <a:rPr lang="en-US" sz="135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  №</a:t>
            </a:r>
            <a:r>
              <a:rPr lang="ru-RU" sz="135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  04ИДЮ101.</a:t>
            </a:r>
            <a:r>
              <a:rPr lang="en-US" sz="135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RU.C0</a:t>
            </a:r>
            <a:r>
              <a:rPr lang="ru-RU" sz="135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2434</a:t>
            </a:r>
            <a:endParaRPr lang="en-US" sz="1350"/>
          </a:p>
        </p:txBody>
      </p:sp>
    </p:spTree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 name="Slide 20">
    <p:bg>
      <p:bgPr>
        <a:solidFill>
          <a:srgbClr val="027FA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24250" y="-2381250"/>
            <a:ext cx="9144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781079" y="2726743"/>
            <a:ext cx="6506921" cy="7560257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2954000" y="4143375"/>
            <a:ext cx="5334000" cy="614362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3287375" y="3190875"/>
            <a:ext cx="5000625" cy="7096125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66775" y="2695575"/>
            <a:ext cx="11791950" cy="1666875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762750" y="4505325"/>
            <a:ext cx="5895975" cy="1857375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972050" y="6391275"/>
            <a:ext cx="66675" cy="66675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876300" y="4533900"/>
            <a:ext cx="5562600" cy="49149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705600" y="7134225"/>
            <a:ext cx="5950632" cy="2311643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11487150" y="0"/>
            <a:ext cx="6800850" cy="2124075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1302542" y="3178746"/>
            <a:ext cx="6985458" cy="7108254"/>
          </a:xfrm>
          <a:prstGeom prst="rect">
            <a:avLst/>
          </a:prstGeom>
        </p:spPr>
      </p:pic>
      <p:sp>
        <p:nvSpPr>
          <p:cNvPr id="13" name="Text 0"/>
          <p:cNvSpPr/>
          <p:nvPr/>
        </p:nvSpPr>
        <p:spPr>
          <a:xfrm>
            <a:off x="1143000" y="1104900"/>
            <a:ext cx="7810500" cy="112395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4500"/>
              </a:lnSpc>
              <a:buNone/>
            </a:pPr>
            <a:r>
              <a:rPr lang="en-US" sz="5250">
                <a:solidFill>
                  <a:srgbClr val="FFFFFF"/>
                </a:solidFill>
                <a:latin typeface="Montserrat Black" panose="00000a00000000000000" pitchFamily="2" charset="-52"/>
                <a:ea typeface="Russo One Regular" pitchFamily="34" charset="-122"/>
                <a:cs typeface="Russo One Regular" pitchFamily="34" charset="-120"/>
              </a:rPr>
              <a:t>Цокольные вводы</a:t>
            </a:r>
            <a:r>
              <a:rPr lang="en-US" sz="5250">
                <a:solidFill>
                  <a:srgbClr val="FFFFFF"/>
                </a:solidFill>
                <a:latin typeface="Russo One Regular" pitchFamily="34" charset="0"/>
                <a:ea typeface="Russo One Regular" pitchFamily="34" charset="-122"/>
                <a:cs typeface="Russo One Regular" pitchFamily="34" charset="-120"/>
              </a:rPr>
              <a:t>
</a:t>
            </a:r>
            <a:r>
              <a:rPr lang="en-US" sz="3000">
                <a:solidFill>
                  <a:srgbClr val="FFFFF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ТУ 22.21.29-026-05608841-2021</a:t>
            </a:r>
            <a:endParaRPr lang="en-US" sz="5250"/>
          </a:p>
        </p:txBody>
      </p:sp>
      <p:sp>
        <p:nvSpPr>
          <p:cNvPr id="14" name="Text 1"/>
          <p:cNvSpPr/>
          <p:nvPr/>
        </p:nvSpPr>
        <p:spPr>
          <a:xfrm>
            <a:off x="1123950" y="2867025"/>
            <a:ext cx="2066925" cy="37147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25"/>
              </a:lnSpc>
              <a:buNone/>
            </a:pPr>
            <a:r>
              <a:rPr lang="en-US" sz="2400" b="1">
                <a:solidFill>
                  <a:srgbClr val="027FA9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Назначение</a:t>
            </a:r>
            <a:endParaRPr lang="en-US" sz="2400"/>
          </a:p>
        </p:txBody>
      </p:sp>
      <p:sp>
        <p:nvSpPr>
          <p:cNvPr id="15" name="Text 2"/>
          <p:cNvSpPr/>
          <p:nvPr/>
        </p:nvSpPr>
        <p:spPr>
          <a:xfrm>
            <a:off x="1123950" y="3438525"/>
            <a:ext cx="10934700" cy="62865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35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Неразъемный соединительный элемент —полиэтилен-сталь для перехода от находящегося под землей пластикового газопровода к внешнему либо подземному металлическому газопроводу. Цокольный ввод создает условия для самого кратчайшего и безопасного пути подачи газа в определенную часть постройки</a:t>
            </a:r>
            <a:endParaRPr lang="en-US" sz="1350"/>
          </a:p>
        </p:txBody>
      </p:sp>
      <p:sp>
        <p:nvSpPr>
          <p:cNvPr id="16" name="Text 3"/>
          <p:cNvSpPr/>
          <p:nvPr/>
        </p:nvSpPr>
        <p:spPr>
          <a:xfrm>
            <a:off x="7019925" y="4676775"/>
            <a:ext cx="2209800" cy="37147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25"/>
              </a:lnSpc>
              <a:buNone/>
            </a:pPr>
            <a:r>
              <a:rPr lang="en-US" sz="2400" b="1">
                <a:solidFill>
                  <a:srgbClr val="027FA9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Применение</a:t>
            </a:r>
            <a:endParaRPr lang="en-US" sz="2400"/>
          </a:p>
        </p:txBody>
      </p:sp>
      <p:sp>
        <p:nvSpPr>
          <p:cNvPr id="17" name="Text 4"/>
          <p:cNvSpPr/>
          <p:nvPr/>
        </p:nvSpPr>
        <p:spPr>
          <a:xfrm>
            <a:off x="7172325" y="5248275"/>
            <a:ext cx="5067300" cy="4191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35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Гарантирует предельно короткий маршрут
для правильного поступления газа</a:t>
            </a:r>
            <a:endParaRPr lang="en-US" sz="1350"/>
          </a:p>
        </p:txBody>
      </p:sp>
      <p:sp>
        <p:nvSpPr>
          <p:cNvPr id="18" name="Text 5"/>
          <p:cNvSpPr/>
          <p:nvPr/>
        </p:nvSpPr>
        <p:spPr>
          <a:xfrm>
            <a:off x="7172325" y="5724525"/>
            <a:ext cx="5067300" cy="4191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35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Согласно нормативам выводят из земли прямо
возле сооружения</a:t>
            </a:r>
            <a:endParaRPr lang="en-US" sz="1350"/>
          </a:p>
        </p:txBody>
      </p:sp>
      <p:sp>
        <p:nvSpPr>
          <p:cNvPr id="19" name="Text 6"/>
          <p:cNvSpPr/>
          <p:nvPr/>
        </p:nvSpPr>
        <p:spPr>
          <a:xfrm>
            <a:off x="1133475" y="4705350"/>
            <a:ext cx="2581275" cy="37147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25"/>
              </a:lnSpc>
              <a:buNone/>
            </a:pPr>
            <a:r>
              <a:rPr lang="en-US" sz="2400" b="1">
                <a:solidFill>
                  <a:srgbClr val="027FA9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Преимущества</a:t>
            </a:r>
            <a:endParaRPr lang="en-US" sz="2400"/>
          </a:p>
        </p:txBody>
      </p:sp>
      <p:sp>
        <p:nvSpPr>
          <p:cNvPr id="20" name="Text 7"/>
          <p:cNvSpPr/>
          <p:nvPr/>
        </p:nvSpPr>
        <p:spPr>
          <a:xfrm>
            <a:off x="1285875" y="5276850"/>
            <a:ext cx="3981450" cy="4191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35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Надежность стыков не требует проведение радиографического контроля</a:t>
            </a:r>
            <a:endParaRPr lang="en-US" sz="1350"/>
          </a:p>
        </p:txBody>
      </p:sp>
      <p:sp>
        <p:nvSpPr>
          <p:cNvPr id="21" name="Text 8"/>
          <p:cNvSpPr/>
          <p:nvPr/>
        </p:nvSpPr>
        <p:spPr>
          <a:xfrm>
            <a:off x="1285875" y="5753100"/>
            <a:ext cx="3981450" cy="4191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35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Надежность стыков не требует проведение радиографического контроля</a:t>
            </a:r>
            <a:endParaRPr lang="en-US" sz="1350"/>
          </a:p>
        </p:txBody>
      </p:sp>
      <p:sp>
        <p:nvSpPr>
          <p:cNvPr id="22" name="Text 9"/>
          <p:cNvSpPr/>
          <p:nvPr/>
        </p:nvSpPr>
        <p:spPr>
          <a:xfrm>
            <a:off x="1285875" y="6229350"/>
            <a:ext cx="4267200" cy="104775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35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Трубы цокольного ввода изолированы
от влияния влажности и механических повреждений благодаря использованию специального футляра, что увеличивает срок их эксплуатации</a:t>
            </a:r>
            <a:endParaRPr lang="en-US" sz="1350"/>
          </a:p>
        </p:txBody>
      </p:sp>
      <p:sp>
        <p:nvSpPr>
          <p:cNvPr id="23" name="Text 10"/>
          <p:cNvSpPr/>
          <p:nvPr/>
        </p:nvSpPr>
        <p:spPr>
          <a:xfrm>
            <a:off x="1285875" y="7334250"/>
            <a:ext cx="4610100" cy="4191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35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Нет потребности в использовании изолирующих систем благодаря соединению полиэтилен-сталь</a:t>
            </a:r>
            <a:endParaRPr lang="en-US" sz="1350"/>
          </a:p>
        </p:txBody>
      </p:sp>
      <p:sp>
        <p:nvSpPr>
          <p:cNvPr id="24" name="Text 11"/>
          <p:cNvSpPr/>
          <p:nvPr/>
        </p:nvSpPr>
        <p:spPr>
          <a:xfrm>
            <a:off x="1285875" y="7810500"/>
            <a:ext cx="4467225" cy="62865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35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Система газоснабжения стабильно используется
при невысоких температурах, поскольку
футляр укреплен</a:t>
            </a:r>
            <a:endParaRPr lang="en-US" sz="1350"/>
          </a:p>
        </p:txBody>
      </p:sp>
      <p:sp>
        <p:nvSpPr>
          <p:cNvPr id="25" name="Text 12"/>
          <p:cNvSpPr/>
          <p:nvPr/>
        </p:nvSpPr>
        <p:spPr>
          <a:xfrm>
            <a:off x="1285875" y="8496300"/>
            <a:ext cx="3990975" cy="20955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35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Обладает повышенным запасом прочности</a:t>
            </a:r>
            <a:endParaRPr lang="en-US" sz="1350"/>
          </a:p>
        </p:txBody>
      </p:sp>
      <p:sp>
        <p:nvSpPr>
          <p:cNvPr id="26" name="Text 13"/>
          <p:cNvSpPr/>
          <p:nvPr/>
        </p:nvSpPr>
        <p:spPr>
          <a:xfrm>
            <a:off x="1285875" y="8763000"/>
            <a:ext cx="4105275" cy="4191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35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Допускается установка в условиях песчаного
или глинистого грунта</a:t>
            </a:r>
            <a:endParaRPr lang="en-US" sz="1350"/>
          </a:p>
        </p:txBody>
      </p:sp>
      <p:sp>
        <p:nvSpPr>
          <p:cNvPr id="27" name="Text 14"/>
          <p:cNvSpPr/>
          <p:nvPr/>
        </p:nvSpPr>
        <p:spPr>
          <a:xfrm>
            <a:off x="1050925" y="9620250"/>
            <a:ext cx="5387975" cy="36195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35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Сертификат </a:t>
            </a:r>
            <a:r>
              <a:rPr lang="ru-RU" sz="135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Соответствия</a:t>
            </a:r>
            <a:r>
              <a:rPr lang="en-US" sz="135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 №04ИДЮ101.RU.C02433</a:t>
            </a:r>
            <a:endParaRPr lang="en-US" sz="1350"/>
          </a:p>
        </p:txBody>
      </p:sp>
      <p:sp>
        <p:nvSpPr>
          <p:cNvPr id="28" name="Text 15"/>
          <p:cNvSpPr/>
          <p:nvPr/>
        </p:nvSpPr>
        <p:spPr>
          <a:xfrm>
            <a:off x="7004732" y="7311910"/>
            <a:ext cx="981075" cy="20955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35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Д</a:t>
            </a:r>
            <a:r>
              <a:rPr lang="ru-RU" sz="135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н</a:t>
            </a:r>
            <a:r>
              <a:rPr lang="en-US" sz="135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, мм</a:t>
            </a:r>
            <a:endParaRPr lang="en-US" sz="1350"/>
          </a:p>
        </p:txBody>
      </p:sp>
      <p:sp>
        <p:nvSpPr>
          <p:cNvPr id="29" name="Text 16"/>
          <p:cNvSpPr/>
          <p:nvPr/>
        </p:nvSpPr>
        <p:spPr>
          <a:xfrm>
            <a:off x="7004732" y="7905078"/>
            <a:ext cx="1948768" cy="19075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35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Длина изделия, м</a:t>
            </a:r>
            <a:r>
              <a:rPr lang="ru-RU" sz="135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м</a:t>
            </a:r>
            <a:endParaRPr lang="en-US" sz="1350"/>
          </a:p>
        </p:txBody>
      </p:sp>
      <p:sp>
        <p:nvSpPr>
          <p:cNvPr id="30" name="Text 17"/>
          <p:cNvSpPr/>
          <p:nvPr/>
        </p:nvSpPr>
        <p:spPr>
          <a:xfrm>
            <a:off x="7004732" y="8452565"/>
            <a:ext cx="2190750" cy="20955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35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Рабочее давление, МПа</a:t>
            </a:r>
            <a:endParaRPr lang="en-US" sz="1350"/>
          </a:p>
        </p:txBody>
      </p:sp>
      <p:sp>
        <p:nvSpPr>
          <p:cNvPr id="31" name="Text 18"/>
          <p:cNvSpPr/>
          <p:nvPr/>
        </p:nvSpPr>
        <p:spPr>
          <a:xfrm>
            <a:off x="7004732" y="9018852"/>
            <a:ext cx="2905125" cy="20955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35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Температура рабочей среды, °С</a:t>
            </a:r>
            <a:endParaRPr lang="en-US" sz="1350"/>
          </a:p>
        </p:txBody>
      </p:sp>
      <p:sp>
        <p:nvSpPr>
          <p:cNvPr id="32" name="Text 19"/>
          <p:cNvSpPr/>
          <p:nvPr/>
        </p:nvSpPr>
        <p:spPr>
          <a:xfrm>
            <a:off x="10739819" y="7311910"/>
            <a:ext cx="1028700" cy="20955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35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от 32 до 150</a:t>
            </a:r>
            <a:endParaRPr lang="en-US" sz="1350"/>
          </a:p>
        </p:txBody>
      </p:sp>
      <p:sp>
        <p:nvSpPr>
          <p:cNvPr id="33" name="Text 20"/>
          <p:cNvSpPr/>
          <p:nvPr/>
        </p:nvSpPr>
        <p:spPr>
          <a:xfrm>
            <a:off x="10739819" y="7905078"/>
            <a:ext cx="1619250" cy="19075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350" err="1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От 1</a:t>
            </a:r>
            <a:r>
              <a:rPr lang="ru-RU" sz="135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000</a:t>
            </a:r>
            <a:r>
              <a:rPr lang="en-US" sz="135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 до </a:t>
            </a:r>
            <a:r>
              <a:rPr lang="ru-RU" sz="135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2</a:t>
            </a:r>
            <a:r>
              <a:rPr lang="en-US" sz="135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5</a:t>
            </a:r>
            <a:r>
              <a:rPr lang="ru-RU" sz="135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00</a:t>
            </a:r>
            <a:endParaRPr lang="en-US" sz="1350"/>
          </a:p>
        </p:txBody>
      </p:sp>
      <p:sp>
        <p:nvSpPr>
          <p:cNvPr id="34" name="Text 21"/>
          <p:cNvSpPr/>
          <p:nvPr/>
        </p:nvSpPr>
        <p:spPr>
          <a:xfrm>
            <a:off x="10739819" y="8452565"/>
            <a:ext cx="523875" cy="20955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35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До 1,6</a:t>
            </a:r>
            <a:endParaRPr lang="en-US" sz="1350"/>
          </a:p>
        </p:txBody>
      </p:sp>
      <p:sp>
        <p:nvSpPr>
          <p:cNvPr id="35" name="Text 22"/>
          <p:cNvSpPr/>
          <p:nvPr/>
        </p:nvSpPr>
        <p:spPr>
          <a:xfrm>
            <a:off x="10739819" y="9018852"/>
            <a:ext cx="1219200" cy="20955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35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От -40 до +60</a:t>
            </a:r>
            <a:endParaRPr lang="en-US" sz="1350"/>
          </a:p>
        </p:txBody>
      </p:sp>
      <p:sp>
        <p:nvSpPr>
          <p:cNvPr id="36" name="Text 23"/>
          <p:cNvSpPr/>
          <p:nvPr/>
        </p:nvSpPr>
        <p:spPr>
          <a:xfrm>
            <a:off x="7210425" y="6734175"/>
            <a:ext cx="5048250" cy="32385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100" b="1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ТЕХНИЧЕСКИЕ ХАРАКТЕРИСТИКИ</a:t>
            </a:r>
            <a:endParaRPr lang="en-US" sz="2100"/>
          </a:p>
        </p:txBody>
      </p:sp>
    </p:spTree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 name="Slide 21">
    <p:bg>
      <p:bgPr>
        <a:solidFill>
          <a:srgbClr val="D0DE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24250" y="-2381250"/>
            <a:ext cx="9144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87000" y="2466975"/>
            <a:ext cx="7600950" cy="7429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914775"/>
            <a:ext cx="9715500" cy="4533900"/>
          </a:xfrm>
          <a:prstGeom prst="rect">
            <a:avLst/>
          </a:prstGeom>
        </p:spPr>
      </p:pic>
      <p:sp>
        <p:nvSpPr>
          <p:cNvPr id="5" name="Text 0"/>
          <p:cNvSpPr/>
          <p:nvPr/>
        </p:nvSpPr>
        <p:spPr>
          <a:xfrm>
            <a:off x="1123950" y="880861"/>
            <a:ext cx="13892816" cy="914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7275"/>
              </a:lnSpc>
              <a:buNone/>
            </a:pPr>
            <a:r>
              <a:rPr lang="en-US" sz="6000">
                <a:solidFill>
                  <a:srgbClr val="027FA9"/>
                </a:solidFill>
                <a:latin typeface="Montserrat Black" panose="00000a00000000000000" pitchFamily="2" charset="-52"/>
                <a:ea typeface="Russo One Regular" pitchFamily="34" charset="-122"/>
                <a:cs typeface="Russo One Regular" pitchFamily="34" charset="-120"/>
              </a:rPr>
              <a:t>Опыт успешного внедрения</a:t>
            </a:r>
            <a:endParaRPr lang="en-US" sz="6000">
              <a:latin typeface="Montserrat Black" panose="00000a00000000000000" pitchFamily="2" charset="-52"/>
            </a:endParaRPr>
          </a:p>
        </p:txBody>
      </p:sp>
      <p:sp>
        <p:nvSpPr>
          <p:cNvPr id="6" name="Text 1"/>
          <p:cNvSpPr/>
          <p:nvPr/>
        </p:nvSpPr>
        <p:spPr>
          <a:xfrm>
            <a:off x="3810000" y="4029075"/>
            <a:ext cx="5924550" cy="138112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75"/>
              </a:lnSpc>
              <a:buNone/>
            </a:pPr>
            <a:r>
              <a:rPr lang="en-US" sz="1800">
                <a:solidFill>
                  <a:srgbClr val="00000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С 2014 года эксплуатирует трубопровод
с использованием стальных труб, футерованных полиэтиленовой трубой от «Нижнекамская ТЭЦ»до «ТАИФ-НК», транспортируя химически обессоленную воду</a:t>
            </a:r>
            <a:endParaRPr lang="en-US" sz="1800"/>
          </a:p>
        </p:txBody>
      </p:sp>
      <p:sp>
        <p:nvSpPr>
          <p:cNvPr id="7" name="Text 2"/>
          <p:cNvSpPr/>
          <p:nvPr/>
        </p:nvSpPr>
        <p:spPr>
          <a:xfrm>
            <a:off x="3810000" y="6096000"/>
            <a:ext cx="5410200" cy="82867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75"/>
              </a:lnSpc>
              <a:buNone/>
            </a:pPr>
            <a:r>
              <a:rPr lang="en-US" sz="1800">
                <a:solidFill>
                  <a:srgbClr val="00000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Ежегодная поставка электроизолирующих вставок, начиная с 2004 года,
для газификации Московской области</a:t>
            </a:r>
            <a:endParaRPr lang="en-US" sz="1800"/>
          </a:p>
        </p:txBody>
      </p:sp>
      <p:sp>
        <p:nvSpPr>
          <p:cNvPr id="8" name="Text 3"/>
          <p:cNvSpPr/>
          <p:nvPr/>
        </p:nvSpPr>
        <p:spPr>
          <a:xfrm>
            <a:off x="3819525" y="7553325"/>
            <a:ext cx="5743575" cy="82867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75"/>
              </a:lnSpc>
              <a:buNone/>
            </a:pPr>
            <a:r>
              <a:rPr lang="en-US" sz="1800">
                <a:solidFill>
                  <a:srgbClr val="00000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В 2009 году проложен водопровод от поселка Подлесныйи подключен к водоснабжению частный район Подстанция</a:t>
            </a:r>
            <a:endParaRPr lang="en-US" sz="1800"/>
          </a:p>
        </p:txBody>
      </p:sp>
    </p:spTree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 name="Slide 22">
    <p:bg>
      <p:bgPr>
        <a:solidFill>
          <a:srgbClr val="027FA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24250" y="-2381250"/>
            <a:ext cx="9144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629525" y="1714500"/>
            <a:ext cx="10086975" cy="8572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6019800"/>
            <a:ext cx="5172075" cy="42672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0" y="5538788"/>
            <a:ext cx="4491038" cy="4748213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705475" y="8372475"/>
            <a:ext cx="2019300" cy="1914525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310188" y="8024812"/>
            <a:ext cx="1838325" cy="2262188"/>
          </a:xfrm>
          <a:prstGeom prst="rect">
            <a:avLst/>
          </a:prstGeom>
        </p:spPr>
      </p:pic>
      <p:sp>
        <p:nvSpPr>
          <p:cNvPr id="8" name="Text 0"/>
          <p:cNvSpPr/>
          <p:nvPr/>
        </p:nvSpPr>
        <p:spPr>
          <a:xfrm>
            <a:off x="1104900" y="971550"/>
            <a:ext cx="10186035" cy="914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7275"/>
              </a:lnSpc>
              <a:buNone/>
            </a:pPr>
            <a:r>
              <a:rPr lang="en-US" sz="6000">
                <a:solidFill>
                  <a:srgbClr val="FFFFFF"/>
                </a:solidFill>
                <a:latin typeface="Montserrat Black" panose="00000a00000000000000" pitchFamily="2" charset="-52"/>
                <a:ea typeface="Russo One Regular" pitchFamily="34" charset="-122"/>
                <a:cs typeface="Russo One Regular" pitchFamily="34" charset="-120"/>
              </a:rPr>
              <a:t>География поставок</a:t>
            </a:r>
            <a:endParaRPr lang="en-US" sz="6000">
              <a:latin typeface="Montserrat Black" panose="00000a00000000000000" pitchFamily="2" charset="-52"/>
            </a:endParaRPr>
          </a:p>
        </p:txBody>
      </p:sp>
      <p:sp>
        <p:nvSpPr>
          <p:cNvPr id="9" name="Text 1"/>
          <p:cNvSpPr/>
          <p:nvPr/>
        </p:nvSpPr>
        <p:spPr>
          <a:xfrm>
            <a:off x="14672311" y="2587940"/>
            <a:ext cx="1038225" cy="33337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25"/>
              </a:lnSpc>
              <a:buNone/>
            </a:pPr>
            <a:r>
              <a:rPr lang="en-US" sz="2124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Россия</a:t>
            </a:r>
            <a:endParaRPr lang="en-US" sz="2124"/>
          </a:p>
        </p:txBody>
      </p:sp>
      <p:sp>
        <p:nvSpPr>
          <p:cNvPr id="10" name="Text 2"/>
          <p:cNvSpPr/>
          <p:nvPr/>
        </p:nvSpPr>
        <p:spPr>
          <a:xfrm>
            <a:off x="9585960" y="7550465"/>
            <a:ext cx="1704975" cy="33337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25"/>
              </a:lnSpc>
              <a:buNone/>
            </a:pPr>
            <a:r>
              <a:rPr lang="en-US" sz="2124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Белоруссия</a:t>
            </a:r>
            <a:endParaRPr lang="en-US" sz="2124"/>
          </a:p>
        </p:txBody>
      </p:sp>
      <p:sp>
        <p:nvSpPr>
          <p:cNvPr id="11" name="Text 3"/>
          <p:cNvSpPr/>
          <p:nvPr/>
        </p:nvSpPr>
        <p:spPr>
          <a:xfrm>
            <a:off x="15434311" y="8541065"/>
            <a:ext cx="1419225" cy="33337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25"/>
              </a:lnSpc>
              <a:buNone/>
            </a:pPr>
            <a:r>
              <a:rPr lang="en-US" sz="2124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Казахстан</a:t>
            </a:r>
            <a:endParaRPr lang="en-US" sz="2124"/>
          </a:p>
        </p:txBody>
      </p:sp>
      <p:sp>
        <p:nvSpPr>
          <p:cNvPr id="12" name="Text 4"/>
          <p:cNvSpPr/>
          <p:nvPr/>
        </p:nvSpPr>
        <p:spPr>
          <a:xfrm>
            <a:off x="11281410" y="8541065"/>
            <a:ext cx="1323975" cy="33337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25"/>
              </a:lnSpc>
              <a:buNone/>
            </a:pPr>
            <a:r>
              <a:rPr lang="en-US" sz="2124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Армения</a:t>
            </a:r>
            <a:endParaRPr lang="en-US" sz="2124"/>
          </a:p>
        </p:txBody>
      </p:sp>
      <p:sp>
        <p:nvSpPr>
          <p:cNvPr id="13" name="Text 5"/>
          <p:cNvSpPr/>
          <p:nvPr/>
        </p:nvSpPr>
        <p:spPr>
          <a:xfrm>
            <a:off x="13157836" y="7550465"/>
            <a:ext cx="1704975" cy="33337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25"/>
              </a:lnSpc>
              <a:buNone/>
            </a:pPr>
            <a:r>
              <a:rPr lang="en-US" sz="2124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Кыргызстан</a:t>
            </a:r>
            <a:endParaRPr lang="en-US" sz="2124"/>
          </a:p>
        </p:txBody>
      </p:sp>
      <p:sp>
        <p:nvSpPr>
          <p:cNvPr id="14" name="Text 6"/>
          <p:cNvSpPr/>
          <p:nvPr/>
        </p:nvSpPr>
        <p:spPr>
          <a:xfrm>
            <a:off x="1152525" y="3086100"/>
            <a:ext cx="8058150" cy="27178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25"/>
              </a:lnSpc>
              <a:buNone/>
            </a:pPr>
            <a:r>
              <a:rPr lang="en-US" sz="2400">
                <a:solidFill>
                  <a:srgbClr val="FFFFF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Работаем по всему миру.
Помимо России, наша продукция эксплуатируется в Белоруссии, Казахстане, Армении, Кыргызстан</a:t>
            </a:r>
            <a:r>
              <a:rPr lang="ru-RU" sz="2400">
                <a:solidFill>
                  <a:srgbClr val="FFFFF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, Узбекистане</a:t>
            </a:r>
            <a:r>
              <a:rPr lang="en-US" sz="2400">
                <a:solidFill>
                  <a:srgbClr val="FFFFF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.</a:t>
            </a:r>
            <a:r>
              <a:rPr lang="ru-RU" sz="2400">
                <a:solidFill>
                  <a:srgbClr val="FFFFF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 Также заключены контракты на поставки в страны ОАЭ и Египет.</a:t>
            </a:r>
            <a:r>
              <a:rPr lang="en-US" sz="2400">
                <a:solidFill>
                  <a:srgbClr val="FFFFF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 </a:t>
            </a:r>
            <a:endParaRPr lang="en-US" sz="2400"/>
          </a:p>
        </p:txBody>
      </p:sp>
    </p:spTree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 name="Slide 23">
    <p:bg>
      <p:bgPr>
        <a:solidFill>
          <a:srgbClr val="D0DE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24250" y="-2381250"/>
            <a:ext cx="9144000" cy="6858000"/>
          </a:xfrm>
          <a:prstGeom prst="rect">
            <a:avLst/>
          </a:prstGeom>
        </p:spPr>
      </p:pic>
      <p:sp>
        <p:nvSpPr>
          <p:cNvPr id="6" name="Text 0">
            <a:extLst>
              <a:ext uri="{FF2B5EF4-FFF2-40B4-BE49-F238E27FC236}">
                <a16:creationId xmlns:a16="http://schemas.microsoft.com/office/drawing/2014/main" id="{1A7D46CA-7F42-47BB-A5E2-177F95755557}"/>
              </a:ext>
            </a:extLst>
          </p:cNvPr>
          <p:cNvSpPr/>
          <p:nvPr/>
        </p:nvSpPr>
        <p:spPr>
          <a:xfrm>
            <a:off x="1104900" y="428559"/>
            <a:ext cx="7618186" cy="914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7275"/>
              </a:lnSpc>
              <a:buNone/>
            </a:pPr>
            <a:r>
              <a:rPr lang="ru-RU" sz="6000">
                <a:solidFill>
                  <a:srgbClr val="027FA9"/>
                </a:solidFill>
                <a:latin typeface="Montserrat Black" panose="00000a00000000000000" pitchFamily="2" charset="-52"/>
                <a:ea typeface="Russo One Regular" pitchFamily="34" charset="-122"/>
                <a:cs typeface="Russo One Regular" pitchFamily="34" charset="-120"/>
              </a:rPr>
              <a:t>Мы предлагаем</a:t>
            </a:r>
            <a:endParaRPr lang="en-US" sz="6000">
              <a:solidFill>
                <a:srgbClr val="027FA9"/>
              </a:solidFill>
              <a:latin typeface="Montserrat Black" panose="00000a00000000000000" pitchFamily="2" charset="-52"/>
            </a:endParaRPr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D97E1F15-8925-4BA0-A09A-121FD69BEFE6}"/>
              </a:ext>
            </a:extLst>
          </p:cNvPr>
          <p:cNvSpPr/>
          <p:nvPr/>
        </p:nvSpPr>
        <p:spPr>
          <a:xfrm>
            <a:off x="865455" y="4324401"/>
            <a:ext cx="4711545" cy="110257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/>
            <a:r>
              <a:rPr lang="ru-RU" sz="3000">
                <a:solidFill>
                  <a:srgbClr val="027FA9"/>
                </a:solidFill>
                <a:latin typeface="Montserrat Black" panose="00000a00000000000000" pitchFamily="2" charset="-52"/>
                <a:ea typeface="Russo One Regular" pitchFamily="34" charset="-122"/>
                <a:cs typeface="Russo One Regular" pitchFamily="34" charset="-120"/>
              </a:rPr>
              <a:t>Стабильную</a:t>
            </a:r>
            <a:endParaRPr lang="en-US" sz="3000">
              <a:solidFill>
                <a:srgbClr val="027FA9"/>
              </a:solidFill>
              <a:latin typeface="Montserrat Black" panose="00000a00000000000000" pitchFamily="2" charset="-52"/>
              <a:ea typeface="Russo One Regular" pitchFamily="34" charset="-122"/>
              <a:cs typeface="Russo One Regular" pitchFamily="34" charset="-120"/>
            </a:endParaRPr>
          </a:p>
          <a:p>
            <a:pPr algn="ctr"/>
            <a:r>
              <a:rPr lang="ru-RU" sz="3000">
                <a:solidFill>
                  <a:srgbClr val="027FA9"/>
                </a:solidFill>
                <a:latin typeface="Montserrat Black" panose="00000a00000000000000" pitchFamily="2" charset="-52"/>
                <a:ea typeface="Russo One Regular" pitchFamily="34" charset="-122"/>
                <a:cs typeface="Russo One Regular" pitchFamily="34" charset="-120"/>
              </a:rPr>
              <a:t>заработную плату </a:t>
            </a:r>
            <a:endParaRPr lang="en-US" sz="3000">
              <a:solidFill>
                <a:srgbClr val="027FA9"/>
              </a:solidFill>
              <a:latin typeface="Montserrat Black" panose="00000a00000000000000" pitchFamily="2" charset="-52"/>
              <a:ea typeface="Russo One Regular" pitchFamily="34" charset="-122"/>
              <a:cs typeface="Russo One Regular" pitchFamily="34" charset="-120"/>
            </a:endParaRPr>
          </a:p>
          <a:p>
            <a:endParaRPr lang="ru-RU" sz="2400">
              <a:solidFill>
                <a:srgbClr val="027FA9"/>
              </a:solidFill>
              <a:latin typeface="Montserrat Medium" pitchFamily="2" charset="-52"/>
            </a:endParaRPr>
          </a:p>
        </p:txBody>
      </p:sp>
      <p:sp>
        <p:nvSpPr>
          <p:cNvPr id="12" name="Text 6">
            <a:extLst>
              <a:ext uri="{FF2B5EF4-FFF2-40B4-BE49-F238E27FC236}">
                <a16:creationId xmlns:a16="http://schemas.microsoft.com/office/drawing/2014/main" id="{D4FCF8BE-4DB1-4BC7-B906-F144443718BF}"/>
              </a:ext>
            </a:extLst>
          </p:cNvPr>
          <p:cNvSpPr/>
          <p:nvPr/>
        </p:nvSpPr>
        <p:spPr>
          <a:xfrm>
            <a:off x="6424083" y="4266557"/>
            <a:ext cx="4711544" cy="96921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/>
            <a:r>
              <a:rPr lang="ru-RU" sz="3000">
                <a:solidFill>
                  <a:srgbClr val="027FA9"/>
                </a:solidFill>
                <a:latin typeface="Montserrat Black" panose="00000a00000000000000" pitchFamily="2" charset="-52"/>
                <a:ea typeface="Russo One Regular" pitchFamily="34" charset="-122"/>
                <a:cs typeface="Russo One Regular" pitchFamily="34" charset="-120"/>
              </a:rPr>
              <a:t> Карьерный</a:t>
            </a:r>
            <a:endParaRPr lang="en-US" sz="3000">
              <a:solidFill>
                <a:srgbClr val="027FA9"/>
              </a:solidFill>
              <a:latin typeface="Montserrat Black" panose="00000a00000000000000" pitchFamily="2" charset="-52"/>
              <a:ea typeface="Russo One Regular" pitchFamily="34" charset="-122"/>
              <a:cs typeface="Russo One Regular" pitchFamily="34" charset="-120"/>
            </a:endParaRPr>
          </a:p>
          <a:p>
            <a:pPr algn="ctr"/>
            <a:r>
              <a:rPr lang="ru-RU" sz="3000">
                <a:solidFill>
                  <a:srgbClr val="027FA9"/>
                </a:solidFill>
                <a:latin typeface="Montserrat Black" panose="00000a00000000000000" pitchFamily="2" charset="-52"/>
                <a:ea typeface="Russo One Regular" pitchFamily="34" charset="-122"/>
                <a:cs typeface="Russo One Regular" pitchFamily="34" charset="-120"/>
              </a:rPr>
              <a:t>рост</a:t>
            </a:r>
            <a:endParaRPr lang="en-US" sz="3000">
              <a:solidFill>
                <a:srgbClr val="027FA9"/>
              </a:solidFill>
              <a:latin typeface="Montserrat Black" panose="00000a00000000000000" pitchFamily="2" charset="-52"/>
              <a:ea typeface="Russo One Regular" pitchFamily="34" charset="-122"/>
              <a:cs typeface="Russo One Regular" pitchFamily="34" charset="-120"/>
            </a:endParaRPr>
          </a:p>
        </p:txBody>
      </p:sp>
      <p:sp>
        <p:nvSpPr>
          <p:cNvPr id="13" name="Text 6">
            <a:extLst>
              <a:ext uri="{FF2B5EF4-FFF2-40B4-BE49-F238E27FC236}">
                <a16:creationId xmlns:a16="http://schemas.microsoft.com/office/drawing/2014/main" id="{B7CEE501-BC9F-459B-9533-CF341669125C}"/>
              </a:ext>
            </a:extLst>
          </p:cNvPr>
          <p:cNvSpPr/>
          <p:nvPr/>
        </p:nvSpPr>
        <p:spPr>
          <a:xfrm>
            <a:off x="12442149" y="5811350"/>
            <a:ext cx="4893971" cy="453110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342900" indent="-342900" algn="ctr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ru-RU" sz="2400">
                <a:solidFill>
                  <a:srgbClr val="027FA9"/>
                </a:solidFill>
                <a:latin typeface="Montserrat Medium" pitchFamily="2" charset="-52"/>
                <a:ea typeface="Russo One Regular" pitchFamily="34" charset="-122"/>
              </a:rPr>
              <a:t>Прозрачная система начисления премий;</a:t>
            </a:r>
          </a:p>
          <a:p>
            <a:pPr marL="342900" indent="-342900" algn="ctr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ru-RU" sz="2400">
                <a:solidFill>
                  <a:srgbClr val="027FA9"/>
                </a:solidFill>
                <a:latin typeface="Montserrat Medium" pitchFamily="2" charset="-52"/>
                <a:ea typeface="Russo One Regular" pitchFamily="34" charset="-122"/>
              </a:rPr>
              <a:t>Денежные выплаты за Кайзен-предложения;</a:t>
            </a:r>
          </a:p>
          <a:p>
            <a:pPr marL="342900" indent="-342900" algn="ctr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ru-RU" sz="2400">
                <a:solidFill>
                  <a:srgbClr val="027FA9"/>
                </a:solidFill>
                <a:latin typeface="Montserrat Medium" pitchFamily="2" charset="-52"/>
                <a:ea typeface="Russo One Regular" pitchFamily="34" charset="-122"/>
              </a:rPr>
              <a:t>Программа «Приведи друга»;</a:t>
            </a:r>
          </a:p>
          <a:p>
            <a:pPr marL="342900" indent="-342900" algn="ctr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ru-RU" sz="2400">
                <a:solidFill>
                  <a:srgbClr val="027FA9"/>
                </a:solidFill>
                <a:latin typeface="Montserrat Medium" pitchFamily="2" charset="-52"/>
                <a:ea typeface="Russo One Regular" pitchFamily="34" charset="-122"/>
              </a:rPr>
              <a:t>Подарки за участие в проектах и конкурсах;</a:t>
            </a:r>
          </a:p>
          <a:p>
            <a:pPr marL="342900" indent="-342900" algn="ctr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ru-RU" sz="2400">
                <a:solidFill>
                  <a:srgbClr val="027FA9"/>
                </a:solidFill>
                <a:latin typeface="Montserrat Medium" pitchFamily="2" charset="-52"/>
                <a:ea typeface="Russo One Regular" pitchFamily="34" charset="-122"/>
              </a:rPr>
              <a:t>Материальная поддержка сотрудников.</a:t>
            </a:r>
            <a:endParaRPr lang="en-US" sz="3600">
              <a:solidFill>
                <a:srgbClr val="027FA9"/>
              </a:solidFill>
              <a:latin typeface="Montserrat Medium" pitchFamily="2" charset="-52"/>
            </a:endParaRPr>
          </a:p>
        </p:txBody>
      </p:sp>
      <p:sp>
        <p:nvSpPr>
          <p:cNvPr id="14" name="Text 6">
            <a:extLst>
              <a:ext uri="{FF2B5EF4-FFF2-40B4-BE49-F238E27FC236}">
                <a16:creationId xmlns:a16="http://schemas.microsoft.com/office/drawing/2014/main" id="{F56096D9-86A7-4240-8C61-2B505CCAA905}"/>
              </a:ext>
            </a:extLst>
          </p:cNvPr>
          <p:cNvSpPr/>
          <p:nvPr/>
        </p:nvSpPr>
        <p:spPr>
          <a:xfrm>
            <a:off x="1006415" y="5755004"/>
            <a:ext cx="4429627" cy="286067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342900" indent="-342900" algn="ctr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ru-RU" sz="2400">
                <a:solidFill>
                  <a:srgbClr val="027FA9"/>
                </a:solidFill>
                <a:latin typeface="Montserrat Medium" pitchFamily="2" charset="-52"/>
                <a:ea typeface="Russo One Regular" pitchFamily="34" charset="-122"/>
                <a:cs typeface="Russo One Regular" pitchFamily="34" charset="-120"/>
              </a:rPr>
              <a:t>В команде 1</a:t>
            </a:r>
            <a:r>
              <a:rPr lang="en-US" sz="2400">
                <a:solidFill>
                  <a:srgbClr val="027FA9"/>
                </a:solidFill>
                <a:latin typeface="Montserrat Medium" pitchFamily="2" charset="-52"/>
                <a:ea typeface="Russo One Regular" pitchFamily="34" charset="-122"/>
                <a:cs typeface="Russo One Regular" pitchFamily="34" charset="-120"/>
              </a:rPr>
              <a:t>8</a:t>
            </a:r>
            <a:r>
              <a:rPr lang="ru-RU" sz="2400">
                <a:solidFill>
                  <a:srgbClr val="027FA9"/>
                </a:solidFill>
                <a:latin typeface="Montserrat Medium" pitchFamily="2" charset="-52"/>
                <a:ea typeface="Russo One Regular" pitchFamily="34" charset="-122"/>
                <a:cs typeface="Russo One Regular" pitchFamily="34" charset="-120"/>
              </a:rPr>
              <a:t>5 квалифицированных специалистов;</a:t>
            </a:r>
          </a:p>
          <a:p>
            <a:pPr marL="342900" indent="-342900" algn="ctr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ru-RU" sz="2400">
                <a:solidFill>
                  <a:srgbClr val="027FA9"/>
                </a:solidFill>
                <a:latin typeface="Montserrat Medium" pitchFamily="2" charset="-52"/>
                <a:ea typeface="Russo One Regular" pitchFamily="34" charset="-122"/>
                <a:cs typeface="Russo One Regular" pitchFamily="34" charset="-120"/>
              </a:rPr>
              <a:t>Своевременная выплата заработной платы на протяжении всего периода деятельности;</a:t>
            </a:r>
          </a:p>
          <a:p>
            <a:endParaRPr lang="ru-RU" sz="2400">
              <a:solidFill>
                <a:srgbClr val="027FA9"/>
              </a:solidFill>
              <a:latin typeface="Montserrat Medium" pitchFamily="2" charset="-52"/>
            </a:endParaRPr>
          </a:p>
        </p:txBody>
      </p:sp>
      <p:sp>
        <p:nvSpPr>
          <p:cNvPr id="15" name="Text 6">
            <a:extLst>
              <a:ext uri="{FF2B5EF4-FFF2-40B4-BE49-F238E27FC236}">
                <a16:creationId xmlns:a16="http://schemas.microsoft.com/office/drawing/2014/main" id="{F3FD7CA3-3CBC-4B9C-BBED-3A55F9D5C4C5}"/>
              </a:ext>
            </a:extLst>
          </p:cNvPr>
          <p:cNvSpPr/>
          <p:nvPr/>
        </p:nvSpPr>
        <p:spPr>
          <a:xfrm>
            <a:off x="6565042" y="5755005"/>
            <a:ext cx="4429626" cy="286067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342900" indent="-342900" algn="ctr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ru-RU" sz="2400">
                <a:solidFill>
                  <a:srgbClr val="027FA9"/>
                </a:solidFill>
                <a:latin typeface="Montserrat Medium" pitchFamily="2" charset="-52"/>
                <a:ea typeface="Russo One Regular" pitchFamily="34" charset="-122"/>
              </a:rPr>
              <a:t>Предприятие ставит приоритетом развитие сотрудников, нацеленных на профессиональный рост и карьерное продвижение;       </a:t>
            </a:r>
          </a:p>
          <a:p>
            <a:endParaRPr lang="ru-RU" sz="2400">
              <a:solidFill>
                <a:srgbClr val="027FA9"/>
              </a:solidFill>
              <a:latin typeface="Montserrat Medium" pitchFamily="2" charset="-52"/>
            </a:endParaRPr>
          </a:p>
        </p:txBody>
      </p:sp>
      <p:sp>
        <p:nvSpPr>
          <p:cNvPr id="16" name="Text 6">
            <a:extLst>
              <a:ext uri="{FF2B5EF4-FFF2-40B4-BE49-F238E27FC236}">
                <a16:creationId xmlns:a16="http://schemas.microsoft.com/office/drawing/2014/main" id="{3A8760FD-B2C2-467F-9B9A-87213E15D124}"/>
              </a:ext>
            </a:extLst>
          </p:cNvPr>
          <p:cNvSpPr/>
          <p:nvPr/>
        </p:nvSpPr>
        <p:spPr>
          <a:xfrm>
            <a:off x="12442149" y="4273738"/>
            <a:ext cx="5017283" cy="95485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/>
            <a:r>
              <a:rPr lang="ru-RU" sz="3000">
                <a:solidFill>
                  <a:srgbClr val="027FA9"/>
                </a:solidFill>
                <a:latin typeface="Montserrat Black" panose="00000a00000000000000" pitchFamily="2" charset="-52"/>
                <a:ea typeface="Russo One Regular" pitchFamily="34" charset="-122"/>
              </a:rPr>
              <a:t>Стимулирующие</a:t>
            </a:r>
            <a:endParaRPr lang="en-US" sz="3000">
              <a:solidFill>
                <a:srgbClr val="027FA9"/>
              </a:solidFill>
              <a:latin typeface="Montserrat Black" panose="00000a00000000000000" pitchFamily="2" charset="-52"/>
              <a:ea typeface="Russo One Regular" pitchFamily="34" charset="-122"/>
            </a:endParaRPr>
          </a:p>
          <a:p>
            <a:pPr algn="ctr"/>
            <a:r>
              <a:rPr lang="ru-RU" sz="3000">
                <a:solidFill>
                  <a:srgbClr val="027FA9"/>
                </a:solidFill>
                <a:latin typeface="Montserrat Black" panose="00000a00000000000000" pitchFamily="2" charset="-52"/>
                <a:ea typeface="Russo One Regular" pitchFamily="34" charset="-122"/>
              </a:rPr>
              <a:t>выплаты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A7AACF5-8BC8-4A09-926B-422156F3B2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80136" y="2403314"/>
            <a:ext cx="982718" cy="1698512"/>
          </a:xfrm>
          <a:prstGeom prst="rect">
            <a:avLst/>
          </a:prstGeom>
        </p:spPr>
      </p:pic>
      <p:sp>
        <p:nvSpPr>
          <p:cNvPr id="17" name="Text 6">
            <a:extLst>
              <a:ext uri="{FF2B5EF4-FFF2-40B4-BE49-F238E27FC236}">
                <a16:creationId xmlns:a16="http://schemas.microsoft.com/office/drawing/2014/main" id="{F952F04C-28FD-43A3-9FD4-B01FF02ACDEA}"/>
              </a:ext>
            </a:extLst>
          </p:cNvPr>
          <p:cNvSpPr/>
          <p:nvPr/>
        </p:nvSpPr>
        <p:spPr>
          <a:xfrm>
            <a:off x="2950681" y="2822564"/>
            <a:ext cx="441627" cy="483547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/>
            <a:r>
              <a:rPr lang="en-US" sz="6000">
                <a:solidFill>
                  <a:schemeClr val="bg1"/>
                </a:solidFill>
                <a:latin typeface="Montserrat Black" panose="00000a00000000000000" pitchFamily="2" charset="-52"/>
                <a:ea typeface="Russo One Regular" pitchFamily="34" charset="-122"/>
                <a:cs typeface="Russo One Regular" pitchFamily="34" charset="-120"/>
              </a:rPr>
              <a:t>1</a:t>
            </a:r>
            <a:endParaRPr lang="ru-RU" sz="6000">
              <a:solidFill>
                <a:schemeClr val="bg1"/>
              </a:solidFill>
              <a:latin typeface="Montserrat Medium" pitchFamily="2" charset="-52"/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9C4F77FA-1F28-4CBB-973B-0028B96307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88496" y="2308428"/>
            <a:ext cx="982718" cy="1698512"/>
          </a:xfrm>
          <a:prstGeom prst="rect">
            <a:avLst/>
          </a:prstGeom>
        </p:spPr>
      </p:pic>
      <p:sp>
        <p:nvSpPr>
          <p:cNvPr id="19" name="Text 6">
            <a:extLst>
              <a:ext uri="{FF2B5EF4-FFF2-40B4-BE49-F238E27FC236}">
                <a16:creationId xmlns:a16="http://schemas.microsoft.com/office/drawing/2014/main" id="{1402E52D-D534-4E0F-B180-2924E72B7369}"/>
              </a:ext>
            </a:extLst>
          </p:cNvPr>
          <p:cNvSpPr/>
          <p:nvPr/>
        </p:nvSpPr>
        <p:spPr>
          <a:xfrm>
            <a:off x="8559041" y="2727678"/>
            <a:ext cx="441627" cy="483547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/>
            <a:r>
              <a:rPr lang="en-US" sz="6000">
                <a:solidFill>
                  <a:schemeClr val="bg1"/>
                </a:solidFill>
                <a:latin typeface="Montserrat Black" panose="00000a00000000000000" pitchFamily="2" charset="-52"/>
                <a:ea typeface="Russo One Regular" pitchFamily="34" charset="-122"/>
                <a:cs typeface="Russo One Regular" pitchFamily="34" charset="-120"/>
              </a:rPr>
              <a:t>2</a:t>
            </a:r>
            <a:endParaRPr lang="ru-RU" sz="6000">
              <a:solidFill>
                <a:schemeClr val="bg1"/>
              </a:solidFill>
              <a:latin typeface="Montserrat Medium" pitchFamily="2" charset="-52"/>
            </a:endParaRP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3816E040-0B11-47D4-A30B-D07753AEE8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453115" y="2308428"/>
            <a:ext cx="982718" cy="1698512"/>
          </a:xfrm>
          <a:prstGeom prst="rect">
            <a:avLst/>
          </a:prstGeom>
        </p:spPr>
      </p:pic>
      <p:sp>
        <p:nvSpPr>
          <p:cNvPr id="21" name="Text 6">
            <a:extLst>
              <a:ext uri="{FF2B5EF4-FFF2-40B4-BE49-F238E27FC236}">
                <a16:creationId xmlns:a16="http://schemas.microsoft.com/office/drawing/2014/main" id="{1A854BA9-8596-4DA0-87F1-FBEC6B7FAED0}"/>
              </a:ext>
            </a:extLst>
          </p:cNvPr>
          <p:cNvSpPr/>
          <p:nvPr/>
        </p:nvSpPr>
        <p:spPr>
          <a:xfrm>
            <a:off x="14723659" y="2727678"/>
            <a:ext cx="441627" cy="483547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/>
            <a:r>
              <a:rPr lang="en-US" sz="6000">
                <a:solidFill>
                  <a:schemeClr val="bg1"/>
                </a:solidFill>
                <a:latin typeface="Montserrat Black" panose="00000a00000000000000" pitchFamily="2" charset="-52"/>
                <a:ea typeface="Russo One Regular" pitchFamily="34" charset="-122"/>
                <a:cs typeface="Russo One Regular" pitchFamily="34" charset="-120"/>
              </a:rPr>
              <a:t>3</a:t>
            </a:r>
            <a:endParaRPr lang="ru-RU" sz="6000">
              <a:solidFill>
                <a:schemeClr val="bg1"/>
              </a:solidFill>
              <a:latin typeface="Montserrat Medium" pitchFamily="2" charset="-52"/>
            </a:endParaRPr>
          </a:p>
        </p:txBody>
      </p:sp>
    </p:spTree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rgbClr val="027FA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 0">
            <a:extLst>
              <a:ext uri="{FF2B5EF4-FFF2-40B4-BE49-F238E27FC236}">
                <a16:creationId xmlns:a16="http://schemas.microsoft.com/office/drawing/2014/main" id="{315F40A9-2F19-4677-ABB6-62BEE32FC95A}"/>
              </a:ext>
            </a:extLst>
          </p:cNvPr>
          <p:cNvSpPr/>
          <p:nvPr/>
        </p:nvSpPr>
        <p:spPr>
          <a:xfrm>
            <a:off x="952500" y="336550"/>
            <a:ext cx="16141700" cy="914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7275"/>
              </a:lnSpc>
              <a:buNone/>
            </a:pPr>
            <a:r>
              <a:rPr lang="ru-RU" sz="6000">
                <a:solidFill>
                  <a:srgbClr val="FFFFFF"/>
                </a:solidFill>
                <a:latin typeface="Montserrat Black" panose="00000a00000000000000" pitchFamily="2" charset="-52"/>
                <a:ea typeface="Russo One Regular" pitchFamily="34" charset="-122"/>
                <a:cs typeface="Russo One Regular" pitchFamily="34" charset="-120"/>
              </a:rPr>
              <a:t>Корпоративная жизнь</a:t>
            </a:r>
            <a:endParaRPr lang="en-US" sz="6000">
              <a:latin typeface="Montserrat Black" panose="00000a00000000000000" pitchFamily="2" charset="-52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4E71A06-08D7-43BE-825C-5317AAF4E9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14327" y="1609366"/>
            <a:ext cx="5613399" cy="4415335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5ABE683-D123-4D73-8B41-FC0E9C005D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14327" y="6202533"/>
            <a:ext cx="5613400" cy="345911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ACDB961-96AA-43D8-91D6-578ECFE6FF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71853" y="1630697"/>
            <a:ext cx="6977487" cy="3221957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B4D7D89-BC88-472E-980D-79C2AC7A450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71853" y="5003802"/>
            <a:ext cx="6977487" cy="4657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175099"/>
      </p:ext>
    </p:extLst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rgbClr val="027FA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24250" y="-2381250"/>
            <a:ext cx="9144000" cy="6858000"/>
          </a:xfrm>
          <a:prstGeom prst="rect">
            <a:avLst/>
          </a:prstGeom>
        </p:spPr>
      </p:pic>
      <p:sp>
        <p:nvSpPr>
          <p:cNvPr id="6" name="Text 0">
            <a:extLst>
              <a:ext uri="{FF2B5EF4-FFF2-40B4-BE49-F238E27FC236}">
                <a16:creationId xmlns:a16="http://schemas.microsoft.com/office/drawing/2014/main" id="{2B97DE9B-4D93-4CA6-AAAC-DCBB745E0437}"/>
              </a:ext>
            </a:extLst>
          </p:cNvPr>
          <p:cNvSpPr/>
          <p:nvPr/>
        </p:nvSpPr>
        <p:spPr>
          <a:xfrm>
            <a:off x="858592" y="427121"/>
            <a:ext cx="16175865" cy="914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7275"/>
              </a:lnSpc>
              <a:buNone/>
            </a:pPr>
            <a:r>
              <a:rPr lang="ru-RU" sz="6000">
                <a:solidFill>
                  <a:srgbClr val="FFFFFF"/>
                </a:solidFill>
                <a:latin typeface="Montserrat Black" panose="00000a00000000000000" pitchFamily="2" charset="-52"/>
                <a:ea typeface="Russo One Regular" pitchFamily="34" charset="-122"/>
                <a:cs typeface="Russo One Regular" pitchFamily="34" charset="-120"/>
              </a:rPr>
              <a:t>Социальные проекты</a:t>
            </a:r>
            <a:endParaRPr lang="en-US" sz="6000">
              <a:latin typeface="Montserrat Black" panose="00000a00000000000000" pitchFamily="2" charset="-52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FDB784C-41AD-433C-AC98-375694E79A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09725" y="2394918"/>
            <a:ext cx="5059809" cy="6746411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D6755DD6-93C6-487C-B6C3-3948C61DD5B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44803" y="2394918"/>
            <a:ext cx="5059808" cy="6746411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D862147F-95FC-4413-8575-E537BA15DE2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974648" y="2394918"/>
            <a:ext cx="5059809" cy="6746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8231402"/>
      </p:ext>
    </p:extLst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rgbClr val="027FA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24250" y="-2381250"/>
            <a:ext cx="9144000" cy="68580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20275" y="0"/>
            <a:ext cx="8467725" cy="10287000"/>
          </a:xfrm>
          <a:prstGeom prst="rect">
            <a:avLst/>
          </a:prstGeom>
        </p:spPr>
      </p:pic>
      <p:sp>
        <p:nvSpPr>
          <p:cNvPr id="11" name="Text 0"/>
          <p:cNvSpPr/>
          <p:nvPr/>
        </p:nvSpPr>
        <p:spPr>
          <a:xfrm>
            <a:off x="1045939" y="478383"/>
            <a:ext cx="15491320" cy="276709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ru-RU" sz="6000">
                <a:solidFill>
                  <a:srgbClr val="FFFFFF"/>
                </a:solidFill>
                <a:latin typeface="Montserrat Black" panose="00000a00000000000000" pitchFamily="2" charset="-52"/>
                <a:ea typeface="Russo One Regular" pitchFamily="34" charset="-122"/>
                <a:cs typeface="Russo One Regular" pitchFamily="34" charset="-120"/>
              </a:rPr>
              <a:t>Постройте карьеру</a:t>
            </a:r>
          </a:p>
          <a:p>
            <a:pPr marL="0" indent="0" algn="l">
              <a:buNone/>
            </a:pPr>
            <a:r>
              <a:rPr lang="ru-RU" sz="6000">
                <a:solidFill>
                  <a:srgbClr val="FFFFFF"/>
                </a:solidFill>
                <a:latin typeface="Montserrat Black" panose="00000a00000000000000" pitchFamily="2" charset="-52"/>
                <a:ea typeface="Russo One Regular" pitchFamily="34" charset="-122"/>
                <a:cs typeface="Russo One Regular" pitchFamily="34" charset="-120"/>
              </a:rPr>
              <a:t>в ООО ИПЦ</a:t>
            </a:r>
          </a:p>
        </p:txBody>
      </p:sp>
      <p:sp>
        <p:nvSpPr>
          <p:cNvPr id="18" name="Text 0">
            <a:extLst>
              <a:ext uri="{FF2B5EF4-FFF2-40B4-BE49-F238E27FC236}">
                <a16:creationId xmlns:a16="http://schemas.microsoft.com/office/drawing/2014/main" id="{B2CD6BC1-C49B-470A-B68A-9F48AEA6D6B7}"/>
              </a:ext>
            </a:extLst>
          </p:cNvPr>
          <p:cNvSpPr/>
          <p:nvPr/>
        </p:nvSpPr>
        <p:spPr>
          <a:xfrm>
            <a:off x="1085783" y="3649635"/>
            <a:ext cx="8823772" cy="298773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457200" indent="-457200" algn="l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4400">
                <a:solidFill>
                  <a:srgbClr val="FFFFFF"/>
                </a:solidFill>
                <a:latin typeface="Montserrat Black" panose="00000a00000000000000" pitchFamily="2" charset="-52"/>
                <a:ea typeface="Russo One Regular" pitchFamily="34" charset="-122"/>
                <a:cs typeface="Russo One Regular" pitchFamily="34" charset="-120"/>
              </a:rPr>
              <a:t>Инженер-конструктор;</a:t>
            </a:r>
          </a:p>
          <a:p>
            <a:pPr marL="457200" indent="-457200" algn="l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4400">
                <a:solidFill>
                  <a:srgbClr val="FFFFFF"/>
                </a:solidFill>
                <a:latin typeface="Montserrat Black" panose="00000a00000000000000" pitchFamily="2" charset="-52"/>
                <a:ea typeface="Russo One Regular" pitchFamily="34" charset="-122"/>
                <a:cs typeface="Russo One Regular" pitchFamily="34" charset="-120"/>
              </a:rPr>
              <a:t>Инженер-технолог</a:t>
            </a:r>
          </a:p>
        </p:txBody>
      </p:sp>
      <p:sp>
        <p:nvSpPr>
          <p:cNvPr id="19" name="Text 3">
            <a:extLst>
              <a:ext uri="{FF2B5EF4-FFF2-40B4-BE49-F238E27FC236}">
                <a16:creationId xmlns:a16="http://schemas.microsoft.com/office/drawing/2014/main" id="{AA92FD76-1DEA-49FC-9B7C-7BD03D54905C}"/>
              </a:ext>
            </a:extLst>
          </p:cNvPr>
          <p:cNvSpPr/>
          <p:nvPr/>
        </p:nvSpPr>
        <p:spPr>
          <a:xfrm>
            <a:off x="1293789" y="8049296"/>
            <a:ext cx="6536565" cy="122621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50000"/>
              </a:lnSpc>
              <a:buNone/>
            </a:pPr>
            <a:r>
              <a:rPr lang="ru-RU" sz="180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Звоните или пишите в </a:t>
            </a:r>
            <a:r>
              <a:rPr lang="en-US" sz="180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WhatsApp</a:t>
            </a:r>
            <a:r>
              <a:rPr lang="ru-RU" sz="180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 по номеру:</a:t>
            </a:r>
            <a:r>
              <a:rPr lang="en-US" sz="1800">
                <a:solidFill>
                  <a:srgbClr val="FFFFF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
</a:t>
            </a:r>
            <a:r>
              <a:rPr lang="ru-RU" sz="3600">
                <a:solidFill>
                  <a:srgbClr val="FFFFFF"/>
                </a:solidFill>
                <a:latin typeface="Montserrat Black" panose="00000a00000000000000" pitchFamily="2" charset="-52"/>
                <a:ea typeface="Montserrat Regular" pitchFamily="34" charset="-122"/>
                <a:cs typeface="Montserrat Regular" pitchFamily="34" charset="-120"/>
              </a:rPr>
              <a:t>+7 (953) 494 7050</a:t>
            </a:r>
            <a:endParaRPr lang="en-US" sz="3600">
              <a:latin typeface="Montserrat Black" panose="00000a00000000000000" pitchFamily="2" charset="-52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35C7C9A-8121-4BB2-BF4C-82F3A180F31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867872" y="3692316"/>
            <a:ext cx="5315755" cy="5315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759157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 name="Slide 4">
    <p:bg>
      <p:bgPr>
        <a:solidFill>
          <a:srgbClr val="027FA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9050" y="4667250"/>
            <a:ext cx="18288002" cy="2967254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624250" y="-2381250"/>
            <a:ext cx="9144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6"/>
          <a:srcRect r="19151"/>
          <a:stretch>
            <a:fillRect/>
          </a:stretch>
        </p:blipFill>
        <p:spPr>
          <a:xfrm>
            <a:off x="1316683" y="2879040"/>
            <a:ext cx="10776123" cy="5310187"/>
          </a:xfrm>
          <a:prstGeom prst="rect">
            <a:avLst/>
          </a:prstGeom>
        </p:spPr>
      </p:pic>
      <p:sp>
        <p:nvSpPr>
          <p:cNvPr id="5" name="Text 0"/>
          <p:cNvSpPr/>
          <p:nvPr/>
        </p:nvSpPr>
        <p:spPr>
          <a:xfrm>
            <a:off x="1114425" y="1019175"/>
            <a:ext cx="16516752" cy="60769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5475"/>
              </a:lnSpc>
              <a:buNone/>
            </a:pPr>
            <a:r>
              <a:rPr lang="en-US" sz="4500">
                <a:solidFill>
                  <a:srgbClr val="FFFFFF"/>
                </a:solidFill>
                <a:latin typeface="Montserrat Black" panose="00000a00000000000000" pitchFamily="2" charset="-52"/>
                <a:ea typeface="Russo One Regular" pitchFamily="34" charset="-122"/>
                <a:cs typeface="Russo One Regular" pitchFamily="34" charset="-120"/>
              </a:rPr>
              <a:t>Наша продукция применяется в трубопроводах</a:t>
            </a:r>
            <a:endParaRPr lang="en-US" sz="4500">
              <a:latin typeface="Montserrat Black" panose="00000a00000000000000" pitchFamily="2" charset="-52"/>
            </a:endParaRPr>
          </a:p>
        </p:txBody>
      </p:sp>
      <p:sp>
        <p:nvSpPr>
          <p:cNvPr id="6" name="Text 1"/>
          <p:cNvSpPr/>
          <p:nvPr/>
        </p:nvSpPr>
        <p:spPr>
          <a:xfrm>
            <a:off x="1065921" y="2861603"/>
            <a:ext cx="2857504" cy="60769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175"/>
              </a:lnSpc>
              <a:buNone/>
            </a:pPr>
            <a:r>
              <a:rPr lang="en-US" sz="1800" b="1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Заправочные станции
АЗС, АГЗС, ЦЗС</a:t>
            </a:r>
            <a:endParaRPr lang="en-US" sz="1800"/>
          </a:p>
        </p:txBody>
      </p:sp>
      <p:sp>
        <p:nvSpPr>
          <p:cNvPr id="7" name="Text 2"/>
          <p:cNvSpPr/>
          <p:nvPr/>
        </p:nvSpPr>
        <p:spPr>
          <a:xfrm>
            <a:off x="3546524" y="8189227"/>
            <a:ext cx="2809875" cy="27622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175"/>
              </a:lnSpc>
              <a:buNone/>
            </a:pPr>
            <a:r>
              <a:rPr lang="en-US" sz="1800" b="1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Рельсовый транспорт</a:t>
            </a:r>
            <a:endParaRPr lang="en-US" sz="1800"/>
          </a:p>
        </p:txBody>
      </p:sp>
      <p:sp>
        <p:nvSpPr>
          <p:cNvPr id="8" name="Text 3"/>
          <p:cNvSpPr/>
          <p:nvPr/>
        </p:nvSpPr>
        <p:spPr>
          <a:xfrm>
            <a:off x="6090523" y="2769285"/>
            <a:ext cx="3724276" cy="55245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175"/>
              </a:lnSpc>
              <a:buNone/>
            </a:pPr>
            <a:r>
              <a:rPr lang="en-US" sz="1800" b="1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Химическая
и пищевая промышленность</a:t>
            </a:r>
            <a:endParaRPr lang="en-US" sz="1800"/>
          </a:p>
        </p:txBody>
      </p:sp>
      <p:sp>
        <p:nvSpPr>
          <p:cNvPr id="9" name="Text 4"/>
          <p:cNvSpPr/>
          <p:nvPr/>
        </p:nvSpPr>
        <p:spPr>
          <a:xfrm>
            <a:off x="8547052" y="8055876"/>
            <a:ext cx="3766705" cy="55981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175"/>
              </a:lnSpc>
              <a:buNone/>
            </a:pPr>
            <a:r>
              <a:rPr lang="en-US" sz="1800" b="1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Нефтегазовая промышленность</a:t>
            </a:r>
            <a:endParaRPr lang="en-US" sz="1800"/>
          </a:p>
        </p:txBody>
      </p:sp>
      <p:sp>
        <p:nvSpPr>
          <p:cNvPr id="10" name="Text 5"/>
          <p:cNvSpPr/>
          <p:nvPr/>
        </p:nvSpPr>
        <p:spPr>
          <a:xfrm>
            <a:off x="11910792" y="2772804"/>
            <a:ext cx="2219325" cy="55245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175"/>
              </a:lnSpc>
              <a:buNone/>
            </a:pPr>
            <a:r>
              <a:rPr lang="en-US" sz="1800" b="1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Водоснабжение
и водоотведение</a:t>
            </a:r>
            <a:endParaRPr lang="en-US" sz="1800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0BB0EB31-85FE-4867-BA75-8C5F2A9A535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810476" y="3686068"/>
            <a:ext cx="2511687" cy="2511687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9AB6C353-E2B7-4F79-B4D5-BBC5A6727A5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35073" y="5176896"/>
            <a:ext cx="2723626" cy="2647173"/>
          </a:xfrm>
          <a:prstGeom prst="rect">
            <a:avLst/>
          </a:prstGeom>
        </p:spPr>
      </p:pic>
      <p:graphicFrame>
        <p:nvGraphicFramePr>
          <p:cNvPr id="11" name="Схема 10">
            <a:extLst>
              <a:ext uri="{FF2B5EF4-FFF2-40B4-BE49-F238E27FC236}">
                <a16:creationId xmlns:a16="http://schemas.microsoft.com/office/drawing/2014/main" id="{D31A6903-29EC-46D9-B3FF-1C28306ED7C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26367970"/>
              </p:ext>
            </p:extLst>
          </p:nvPr>
        </p:nvGraphicFramePr>
        <p:xfrm>
          <a:off x="14521196" y="5500260"/>
          <a:ext cx="2323809" cy="2323809"/>
        </p:xfrm>
        <a:graphic>
          <a:graphicData uri="http://schemas.openxmlformats.org/drawingml/2006/diagram">
            <dgm:relIds xmlns:dgm="http://schemas.openxmlformats.org/drawingml/2006/diagram" r:dm="rId10" r:lo="rId11" r:qs="rId12" r:cs="rId13"/>
          </a:graphicData>
        </a:graphic>
      </p:graphicFrame>
      <p:sp>
        <p:nvSpPr>
          <p:cNvPr id="20" name="Text 4">
            <a:extLst>
              <a:ext uri="{FF2B5EF4-FFF2-40B4-BE49-F238E27FC236}">
                <a16:creationId xmlns:a16="http://schemas.microsoft.com/office/drawing/2014/main" id="{CB2F749E-F6ED-4EAA-9B99-6CDA0485771A}"/>
              </a:ext>
            </a:extLst>
          </p:cNvPr>
          <p:cNvSpPr/>
          <p:nvPr/>
        </p:nvSpPr>
        <p:spPr>
          <a:xfrm>
            <a:off x="13974764" y="8045691"/>
            <a:ext cx="3416672" cy="55981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175"/>
              </a:lnSpc>
              <a:buNone/>
            </a:pPr>
            <a:r>
              <a:rPr lang="ru-RU" sz="1800" b="1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Газораспределение</a:t>
            </a:r>
            <a:endParaRPr lang="en-US" sz="1800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13BECB7B-F709-44CE-B7F3-AE6295EAA93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4425399" y="5319903"/>
            <a:ext cx="2511687" cy="2511687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 name="Slide 3">
    <p:bg>
      <p:bgPr>
        <a:solidFill>
          <a:srgbClr val="D0DE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286000" y="3581400"/>
            <a:ext cx="3429000" cy="714375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286000" y="6677025"/>
            <a:ext cx="3429000" cy="714375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591425" y="3581400"/>
            <a:ext cx="3429000" cy="71437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591425" y="6677025"/>
            <a:ext cx="3429000" cy="714375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2896850" y="3581400"/>
            <a:ext cx="3429000" cy="714375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2896850" y="6677025"/>
            <a:ext cx="3429000" cy="714375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114425" y="3181350"/>
            <a:ext cx="1504950" cy="150495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14425" y="6276975"/>
            <a:ext cx="1504950" cy="150495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419850" y="3181350"/>
            <a:ext cx="1504950" cy="150495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419850" y="6276975"/>
            <a:ext cx="1504950" cy="150495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1725275" y="3181350"/>
            <a:ext cx="1504950" cy="150495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1725275" y="6276975"/>
            <a:ext cx="1504950" cy="150495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822450" y="4667250"/>
            <a:ext cx="3857625" cy="9906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1862138" y="7762875"/>
            <a:ext cx="3857625" cy="9906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7167563" y="4667250"/>
            <a:ext cx="3857625" cy="9906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7167563" y="7772400"/>
            <a:ext cx="3857625" cy="981075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12472988" y="4667250"/>
            <a:ext cx="3857625" cy="99060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2472988" y="7772400"/>
            <a:ext cx="3857625" cy="981075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1371600" y="3438525"/>
            <a:ext cx="990600" cy="99060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1371600" y="6534150"/>
            <a:ext cx="990600" cy="990600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6677025" y="3438525"/>
            <a:ext cx="990600" cy="990600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6677025" y="6534150"/>
            <a:ext cx="990600" cy="990600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11982450" y="3438525"/>
            <a:ext cx="990600" cy="990600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11982450" y="6534150"/>
            <a:ext cx="990600" cy="990600"/>
          </a:xfrm>
          <a:prstGeom prst="rect">
            <a:avLst/>
          </a:prstGeom>
        </p:spPr>
      </p:pic>
      <p:pic>
        <p:nvPicPr>
          <p:cNvPr id="26" name="Image 24" descr="preencoded.png"/>
          <p:cNvPicPr>
            <a:picLocks noChangeAspect="1"/>
          </p:cNvPicPr>
          <p:nvPr/>
        </p:nvPicPr>
        <p:blipFill>
          <a:blip r:embed="rId32"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6877050" y="3638550"/>
            <a:ext cx="590550" cy="590550"/>
          </a:xfrm>
          <a:prstGeom prst="rect">
            <a:avLst/>
          </a:prstGeom>
        </p:spPr>
      </p:pic>
      <p:pic>
        <p:nvPicPr>
          <p:cNvPr id="27" name="Image 25" descr="preencoded.png"/>
          <p:cNvPicPr>
            <a:picLocks noChangeAspect="1"/>
          </p:cNvPicPr>
          <p:nvPr/>
        </p:nvPicPr>
        <p:blipFill>
          <a:blip r:embed="rId34"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>
            <a:off x="12258675" y="3581400"/>
            <a:ext cx="454410" cy="623299"/>
          </a:xfrm>
          <a:prstGeom prst="rect">
            <a:avLst/>
          </a:prstGeom>
        </p:spPr>
      </p:pic>
      <p:pic>
        <p:nvPicPr>
          <p:cNvPr id="28" name="Image 26" descr="preencoded.png"/>
          <p:cNvPicPr>
            <a:picLocks noChangeAspect="1"/>
          </p:cNvPicPr>
          <p:nvPr/>
        </p:nvPicPr>
        <p:blipFill>
          <a:blip r:embed="rId36">
            <a:extLst>
              <a:ext uri="{96DAC541-7B7A-43D3-8B79-37D633B846F1}">
                <asvg:svgBlip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>
            <a:off x="1533525" y="6667500"/>
            <a:ext cx="704850" cy="704850"/>
          </a:xfrm>
          <a:prstGeom prst="rect">
            <a:avLst/>
          </a:prstGeom>
        </p:spPr>
      </p:pic>
      <p:pic>
        <p:nvPicPr>
          <p:cNvPr id="29" name="Image 27" descr="preencoded.png"/>
          <p:cNvPicPr>
            <a:picLocks noChangeAspect="1"/>
          </p:cNvPicPr>
          <p:nvPr/>
        </p:nvPicPr>
        <p:blipFill>
          <a:blip r:embed="rId38">
            <a:extLst>
              <a:ext uri="{96DAC541-7B7A-43D3-8B79-37D633B846F1}">
                <asvg:svgBlip xmlns:asvg="http://schemas.microsoft.com/office/drawing/2016/SVG/main" r:embed="rId39"/>
              </a:ext>
            </a:extLst>
          </a:blip>
          <a:stretch>
            <a:fillRect/>
          </a:stretch>
        </p:blipFill>
        <p:spPr>
          <a:xfrm>
            <a:off x="6934200" y="6686550"/>
            <a:ext cx="485775" cy="628650"/>
          </a:xfrm>
          <a:prstGeom prst="rect">
            <a:avLst/>
          </a:prstGeom>
        </p:spPr>
      </p:pic>
      <p:pic>
        <p:nvPicPr>
          <p:cNvPr id="30" name="Image 28" descr="preencoded.png"/>
          <p:cNvPicPr>
            <a:picLocks noChangeAspect="1"/>
          </p:cNvPicPr>
          <p:nvPr/>
        </p:nvPicPr>
        <p:blipFill>
          <a:blip r:embed="rId40">
            <a:extLst>
              <a:ext uri="{96DAC541-7B7A-43D3-8B79-37D633B846F1}">
                <asvg:svgBlip xmlns:asvg="http://schemas.microsoft.com/office/drawing/2016/SVG/main" r:embed="rId41"/>
              </a:ext>
            </a:extLst>
          </a:blip>
          <a:stretch>
            <a:fillRect/>
          </a:stretch>
        </p:blipFill>
        <p:spPr>
          <a:xfrm>
            <a:off x="12420600" y="6924675"/>
            <a:ext cx="123825" cy="247650"/>
          </a:xfrm>
          <a:prstGeom prst="rect">
            <a:avLst/>
          </a:prstGeom>
        </p:spPr>
      </p:pic>
      <p:pic>
        <p:nvPicPr>
          <p:cNvPr id="31" name="Image 29" descr="preencoded.png"/>
          <p:cNvPicPr>
            <a:picLocks noChangeAspect="1"/>
          </p:cNvPicPr>
          <p:nvPr/>
        </p:nvPicPr>
        <p:blipFill>
          <a:blip r:embed="rId42">
            <a:extLst>
              <a:ext uri="{96DAC541-7B7A-43D3-8B79-37D633B846F1}">
                <asvg:svgBlip xmlns:asvg="http://schemas.microsoft.com/office/drawing/2016/SVG/main" r:embed="rId43"/>
              </a:ext>
            </a:extLst>
          </a:blip>
          <a:stretch>
            <a:fillRect/>
          </a:stretch>
        </p:blipFill>
        <p:spPr>
          <a:xfrm>
            <a:off x="12115800" y="6648450"/>
            <a:ext cx="752475" cy="752475"/>
          </a:xfrm>
          <a:prstGeom prst="rect">
            <a:avLst/>
          </a:prstGeom>
        </p:spPr>
      </p:pic>
      <p:pic>
        <p:nvPicPr>
          <p:cNvPr id="32" name="Image 30" descr="preencoded.png"/>
          <p:cNvPicPr>
            <a:picLocks noChangeAspect="1"/>
          </p:cNvPicPr>
          <p:nvPr/>
        </p:nvPicPr>
        <p:blipFill>
          <a:blip r:embed="rId44">
            <a:extLst>
              <a:ext uri="{96DAC541-7B7A-43D3-8B79-37D633B846F1}">
                <asvg:svgBlip xmlns:asvg="http://schemas.microsoft.com/office/drawing/2016/SVG/main" r:embed="rId45"/>
              </a:ext>
            </a:extLst>
          </a:blip>
          <a:stretch>
            <a:fillRect/>
          </a:stretch>
        </p:blipFill>
        <p:spPr>
          <a:xfrm>
            <a:off x="1466850" y="3629025"/>
            <a:ext cx="657225" cy="666750"/>
          </a:xfrm>
          <a:prstGeom prst="rect">
            <a:avLst/>
          </a:prstGeom>
        </p:spPr>
      </p:pic>
      <p:pic>
        <p:nvPicPr>
          <p:cNvPr id="33" name="Image 31" descr="preencoded.png"/>
          <p:cNvPicPr>
            <a:picLocks noChangeAspect="1"/>
          </p:cNvPicPr>
          <p:nvPr/>
        </p:nvPicPr>
        <p:blipFill>
          <a:blip r:embed="rId46">
            <a:extLst>
              <a:ext uri="{96DAC541-7B7A-43D3-8B79-37D633B846F1}">
                <asvg:svgBlip xmlns:asvg="http://schemas.microsoft.com/office/drawing/2016/SVG/main" r:embed="rId47"/>
              </a:ext>
            </a:extLst>
          </a:blip>
          <a:stretch>
            <a:fillRect/>
          </a:stretch>
        </p:blipFill>
        <p:spPr>
          <a:xfrm>
            <a:off x="5514975" y="5543550"/>
            <a:ext cx="209550" cy="209550"/>
          </a:xfrm>
          <a:prstGeom prst="rect">
            <a:avLst/>
          </a:prstGeom>
        </p:spPr>
      </p:pic>
      <p:pic>
        <p:nvPicPr>
          <p:cNvPr id="34" name="Image 32" descr="preencoded.png"/>
          <p:cNvPicPr>
            <a:picLocks noChangeAspect="1"/>
          </p:cNvPicPr>
          <p:nvPr/>
        </p:nvPicPr>
        <p:blipFill>
          <a:blip r:embed="rId46">
            <a:extLst>
              <a:ext uri="{96DAC541-7B7A-43D3-8B79-37D633B846F1}">
                <asvg:svgBlip xmlns:asvg="http://schemas.microsoft.com/office/drawing/2016/SVG/main" r:embed="rId48"/>
              </a:ext>
            </a:extLst>
          </a:blip>
          <a:stretch>
            <a:fillRect/>
          </a:stretch>
        </p:blipFill>
        <p:spPr>
          <a:xfrm>
            <a:off x="5514975" y="8639175"/>
            <a:ext cx="209550" cy="209550"/>
          </a:xfrm>
          <a:prstGeom prst="rect">
            <a:avLst/>
          </a:prstGeom>
        </p:spPr>
      </p:pic>
      <p:pic>
        <p:nvPicPr>
          <p:cNvPr id="35" name="Image 33" descr="preencoded.png"/>
          <p:cNvPicPr>
            <a:picLocks noChangeAspect="1"/>
          </p:cNvPicPr>
          <p:nvPr/>
        </p:nvPicPr>
        <p:blipFill>
          <a:blip r:embed="rId46">
            <a:extLst>
              <a:ext uri="{96DAC541-7B7A-43D3-8B79-37D633B846F1}">
                <asvg:svgBlip xmlns:asvg="http://schemas.microsoft.com/office/drawing/2016/SVG/main" r:embed="rId49"/>
              </a:ext>
            </a:extLst>
          </a:blip>
          <a:stretch>
            <a:fillRect/>
          </a:stretch>
        </p:blipFill>
        <p:spPr>
          <a:xfrm>
            <a:off x="10820400" y="8639175"/>
            <a:ext cx="209550" cy="209550"/>
          </a:xfrm>
          <a:prstGeom prst="rect">
            <a:avLst/>
          </a:prstGeom>
        </p:spPr>
      </p:pic>
      <p:pic>
        <p:nvPicPr>
          <p:cNvPr id="36" name="Image 34" descr="preencoded.png"/>
          <p:cNvPicPr>
            <a:picLocks noChangeAspect="1"/>
          </p:cNvPicPr>
          <p:nvPr/>
        </p:nvPicPr>
        <p:blipFill>
          <a:blip r:embed="rId46">
            <a:extLst>
              <a:ext uri="{96DAC541-7B7A-43D3-8B79-37D633B846F1}">
                <asvg:svgBlip xmlns:asvg="http://schemas.microsoft.com/office/drawing/2016/SVG/main" r:embed="rId50"/>
              </a:ext>
            </a:extLst>
          </a:blip>
          <a:stretch>
            <a:fillRect/>
          </a:stretch>
        </p:blipFill>
        <p:spPr>
          <a:xfrm>
            <a:off x="16125825" y="8639175"/>
            <a:ext cx="209550" cy="209550"/>
          </a:xfrm>
          <a:prstGeom prst="rect">
            <a:avLst/>
          </a:prstGeom>
        </p:spPr>
      </p:pic>
      <p:pic>
        <p:nvPicPr>
          <p:cNvPr id="37" name="Image 35" descr="preencoded.png"/>
          <p:cNvPicPr>
            <a:picLocks noChangeAspect="1"/>
          </p:cNvPicPr>
          <p:nvPr/>
        </p:nvPicPr>
        <p:blipFill>
          <a:blip r:embed="rId46">
            <a:extLst>
              <a:ext uri="{96DAC541-7B7A-43D3-8B79-37D633B846F1}">
                <asvg:svgBlip xmlns:asvg="http://schemas.microsoft.com/office/drawing/2016/SVG/main" r:embed="rId51"/>
              </a:ext>
            </a:extLst>
          </a:blip>
          <a:stretch>
            <a:fillRect/>
          </a:stretch>
        </p:blipFill>
        <p:spPr>
          <a:xfrm>
            <a:off x="16125825" y="5543550"/>
            <a:ext cx="209550" cy="209550"/>
          </a:xfrm>
          <a:prstGeom prst="rect">
            <a:avLst/>
          </a:prstGeom>
        </p:spPr>
      </p:pic>
      <p:pic>
        <p:nvPicPr>
          <p:cNvPr id="38" name="Image 36" descr="preencoded.png"/>
          <p:cNvPicPr>
            <a:picLocks noChangeAspect="1"/>
          </p:cNvPicPr>
          <p:nvPr/>
        </p:nvPicPr>
        <p:blipFill>
          <a:blip r:embed="rId46">
            <a:extLst>
              <a:ext uri="{96DAC541-7B7A-43D3-8B79-37D633B846F1}">
                <asvg:svgBlip xmlns:asvg="http://schemas.microsoft.com/office/drawing/2016/SVG/main" r:embed="rId52"/>
              </a:ext>
            </a:extLst>
          </a:blip>
          <a:stretch>
            <a:fillRect/>
          </a:stretch>
        </p:blipFill>
        <p:spPr>
          <a:xfrm>
            <a:off x="10820400" y="5543550"/>
            <a:ext cx="209550" cy="209550"/>
          </a:xfrm>
          <a:prstGeom prst="rect">
            <a:avLst/>
          </a:prstGeom>
        </p:spPr>
      </p:pic>
      <p:sp>
        <p:nvSpPr>
          <p:cNvPr id="39" name="Text 0"/>
          <p:cNvSpPr/>
          <p:nvPr/>
        </p:nvSpPr>
        <p:spPr>
          <a:xfrm>
            <a:off x="1104900" y="971549"/>
            <a:ext cx="7442200" cy="113347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7275"/>
              </a:lnSpc>
              <a:buNone/>
            </a:pPr>
            <a:r>
              <a:rPr lang="en-US" sz="6000">
                <a:solidFill>
                  <a:srgbClr val="027FA9"/>
                </a:solidFill>
                <a:latin typeface="Montserrat Black" panose="00000a00000000000000" pitchFamily="2" charset="-52"/>
                <a:ea typeface="Russo One Regular" pitchFamily="34" charset="-122"/>
                <a:cs typeface="Russo One Regular" pitchFamily="34" charset="-120"/>
              </a:rPr>
              <a:t>Цели проекта</a:t>
            </a:r>
            <a:endParaRPr lang="en-US" sz="6000">
              <a:latin typeface="Montserrat Black" panose="00000a00000000000000" pitchFamily="2" charset="-52"/>
            </a:endParaRPr>
          </a:p>
        </p:txBody>
      </p:sp>
      <p:sp>
        <p:nvSpPr>
          <p:cNvPr id="40" name="Text 1"/>
          <p:cNvSpPr/>
          <p:nvPr/>
        </p:nvSpPr>
        <p:spPr>
          <a:xfrm>
            <a:off x="2190750" y="4886325"/>
            <a:ext cx="3219450" cy="20955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350">
                <a:solidFill>
                  <a:srgbClr val="00000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Снижение металлоемкости на 30%</a:t>
            </a:r>
            <a:endParaRPr lang="en-US" sz="1350"/>
          </a:p>
        </p:txBody>
      </p:sp>
      <p:sp>
        <p:nvSpPr>
          <p:cNvPr id="41" name="Text 2"/>
          <p:cNvSpPr/>
          <p:nvPr/>
        </p:nvSpPr>
        <p:spPr>
          <a:xfrm>
            <a:off x="2038350" y="7972425"/>
            <a:ext cx="3514725" cy="20955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350">
                <a:solidFill>
                  <a:srgbClr val="00000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Оптимизация гидравлических потерь</a:t>
            </a:r>
            <a:endParaRPr lang="en-US" sz="1350"/>
          </a:p>
        </p:txBody>
      </p:sp>
      <p:sp>
        <p:nvSpPr>
          <p:cNvPr id="42" name="Text 3"/>
          <p:cNvSpPr/>
          <p:nvPr/>
        </p:nvSpPr>
        <p:spPr>
          <a:xfrm>
            <a:off x="7648575" y="4781550"/>
            <a:ext cx="3028950" cy="4191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350">
                <a:solidFill>
                  <a:srgbClr val="00000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Увеличение срока эксплуатации
трубопровода минимум в 2 раза</a:t>
            </a:r>
            <a:endParaRPr lang="en-US" sz="1350"/>
          </a:p>
        </p:txBody>
      </p:sp>
      <p:sp>
        <p:nvSpPr>
          <p:cNvPr id="43" name="Text 4"/>
          <p:cNvSpPr/>
          <p:nvPr/>
        </p:nvSpPr>
        <p:spPr>
          <a:xfrm>
            <a:off x="7477125" y="7877175"/>
            <a:ext cx="3181350" cy="4191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350">
                <a:solidFill>
                  <a:srgbClr val="00000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Решение безопасности
 при газификации жилого сектора</a:t>
            </a:r>
            <a:endParaRPr lang="en-US" sz="1350"/>
          </a:p>
        </p:txBody>
      </p:sp>
      <p:sp>
        <p:nvSpPr>
          <p:cNvPr id="44" name="Text 5"/>
          <p:cNvSpPr/>
          <p:nvPr/>
        </p:nvSpPr>
        <p:spPr>
          <a:xfrm>
            <a:off x="13134975" y="4781550"/>
            <a:ext cx="2943225" cy="4191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350">
                <a:solidFill>
                  <a:srgbClr val="00000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Уменьшение примесей железа
в составе питьевой воды</a:t>
            </a:r>
            <a:endParaRPr lang="en-US" sz="1350"/>
          </a:p>
        </p:txBody>
      </p:sp>
      <p:sp>
        <p:nvSpPr>
          <p:cNvPr id="45" name="Text 6"/>
          <p:cNvSpPr/>
          <p:nvPr/>
        </p:nvSpPr>
        <p:spPr>
          <a:xfrm>
            <a:off x="13306425" y="7829550"/>
            <a:ext cx="2609850" cy="4191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350">
                <a:solidFill>
                  <a:srgbClr val="00000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Повышение эффективности
электрохимической защиты</a:t>
            </a:r>
            <a:endParaRPr lang="en-US" sz="1350"/>
          </a:p>
        </p:txBody>
      </p:sp>
      <p:sp>
        <p:nvSpPr>
          <p:cNvPr id="46" name="Text 7"/>
          <p:cNvSpPr/>
          <p:nvPr/>
        </p:nvSpPr>
        <p:spPr>
          <a:xfrm>
            <a:off x="2743200" y="3752850"/>
            <a:ext cx="2019300" cy="37147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925"/>
              </a:lnSpc>
              <a:buNone/>
            </a:pPr>
            <a:r>
              <a:rPr lang="en-US" sz="2400" b="1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ЭКОНОМИЯ</a:t>
            </a:r>
            <a:endParaRPr lang="en-US" sz="2400"/>
          </a:p>
        </p:txBody>
      </p:sp>
      <p:sp>
        <p:nvSpPr>
          <p:cNvPr id="47" name="Text 8"/>
          <p:cNvSpPr/>
          <p:nvPr/>
        </p:nvSpPr>
        <p:spPr>
          <a:xfrm>
            <a:off x="2600325" y="6848475"/>
            <a:ext cx="3105150" cy="37147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925"/>
              </a:lnSpc>
              <a:buNone/>
            </a:pPr>
            <a:r>
              <a:rPr lang="en-US" sz="2400" b="1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ЭФФЕКТИВНОСТЬ</a:t>
            </a:r>
            <a:endParaRPr lang="en-US" sz="2400"/>
          </a:p>
        </p:txBody>
      </p:sp>
      <p:sp>
        <p:nvSpPr>
          <p:cNvPr id="48" name="Text 9"/>
          <p:cNvSpPr/>
          <p:nvPr/>
        </p:nvSpPr>
        <p:spPr>
          <a:xfrm>
            <a:off x="8124825" y="3752850"/>
            <a:ext cx="2609850" cy="37147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925"/>
              </a:lnSpc>
              <a:buNone/>
            </a:pPr>
            <a:r>
              <a:rPr lang="en-US" sz="2400" b="1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СРОК СЛУЖБЫ</a:t>
            </a:r>
            <a:endParaRPr lang="en-US" sz="2400"/>
          </a:p>
        </p:txBody>
      </p:sp>
      <p:sp>
        <p:nvSpPr>
          <p:cNvPr id="49" name="Text 10"/>
          <p:cNvSpPr/>
          <p:nvPr/>
        </p:nvSpPr>
        <p:spPr>
          <a:xfrm>
            <a:off x="8020050" y="6848475"/>
            <a:ext cx="2809875" cy="37147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925"/>
              </a:lnSpc>
              <a:buNone/>
            </a:pPr>
            <a:r>
              <a:rPr lang="en-US" sz="2400" b="1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БЕЗОПАСНОСТЬ</a:t>
            </a:r>
            <a:endParaRPr lang="en-US" sz="2400"/>
          </a:p>
        </p:txBody>
      </p:sp>
      <p:sp>
        <p:nvSpPr>
          <p:cNvPr id="50" name="Text 11"/>
          <p:cNvSpPr/>
          <p:nvPr/>
        </p:nvSpPr>
        <p:spPr>
          <a:xfrm>
            <a:off x="13430250" y="3752850"/>
            <a:ext cx="2457450" cy="37147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925"/>
              </a:lnSpc>
              <a:buNone/>
            </a:pPr>
            <a:r>
              <a:rPr lang="en-US" sz="2400" b="1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ЧИСТАЯ ВОДА</a:t>
            </a:r>
            <a:endParaRPr lang="en-US" sz="2400"/>
          </a:p>
        </p:txBody>
      </p:sp>
      <p:sp>
        <p:nvSpPr>
          <p:cNvPr id="51" name="Text 12"/>
          <p:cNvSpPr/>
          <p:nvPr/>
        </p:nvSpPr>
        <p:spPr>
          <a:xfrm>
            <a:off x="13630275" y="6848475"/>
            <a:ext cx="2076450" cy="37147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925"/>
              </a:lnSpc>
              <a:buNone/>
            </a:pPr>
            <a:r>
              <a:rPr lang="en-US" sz="2400" b="1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СТОЙКОСТЬ</a:t>
            </a:r>
            <a:endParaRPr lang="en-US" sz="2400"/>
          </a:p>
        </p:txBody>
      </p:sp>
    </p:spTree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 name="Slide 2">
    <p:bg>
      <p:bgPr>
        <a:solidFill>
          <a:srgbClr val="D0DE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23925" y="3695700"/>
            <a:ext cx="6591300" cy="56769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81100" y="3895725"/>
            <a:ext cx="6819900" cy="527685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15475" y="4762500"/>
            <a:ext cx="7058025" cy="2857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5849600" y="5657850"/>
            <a:ext cx="114300" cy="1143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4573250" y="5600700"/>
            <a:ext cx="114300" cy="1143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3592175" y="5895975"/>
            <a:ext cx="114300" cy="1143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2741710" y="5224919"/>
            <a:ext cx="114300" cy="1143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1115675" y="5562600"/>
            <a:ext cx="114300" cy="1143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5897225" y="4895850"/>
            <a:ext cx="19050" cy="81915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14620875" y="5705475"/>
            <a:ext cx="19050" cy="2643188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13639800" y="5991225"/>
            <a:ext cx="19050" cy="1443038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2779810" y="4476750"/>
            <a:ext cx="19050" cy="81915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11163300" y="5648325"/>
            <a:ext cx="19051" cy="733425"/>
          </a:xfrm>
          <a:prstGeom prst="rect">
            <a:avLst/>
          </a:prstGeom>
        </p:spPr>
      </p:pic>
      <p:sp>
        <p:nvSpPr>
          <p:cNvPr id="15" name="Text 0"/>
          <p:cNvSpPr/>
          <p:nvPr/>
        </p:nvSpPr>
        <p:spPr>
          <a:xfrm>
            <a:off x="1095374" y="971550"/>
            <a:ext cx="13477875" cy="914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7275"/>
              </a:lnSpc>
              <a:buNone/>
            </a:pPr>
            <a:r>
              <a:rPr lang="en-US" sz="6000" err="1">
                <a:solidFill>
                  <a:srgbClr val="027FA9"/>
                </a:solidFill>
                <a:latin typeface="Montserrat Black" panose="00000a00000000000000" pitchFamily="2" charset="-52"/>
                <a:ea typeface="Russo One Regular" pitchFamily="34" charset="-122"/>
                <a:cs typeface="Russo One Regular" pitchFamily="34" charset="-120"/>
              </a:rPr>
              <a:t>Инженерное решение ИПЦ</a:t>
            </a:r>
            <a:endParaRPr lang="en-US" sz="6000">
              <a:latin typeface="Montserrat Black" panose="00000a00000000000000" pitchFamily="2" charset="-52"/>
            </a:endParaRPr>
          </a:p>
        </p:txBody>
      </p:sp>
      <p:sp>
        <p:nvSpPr>
          <p:cNvPr id="16" name="Text 1"/>
          <p:cNvSpPr/>
          <p:nvPr/>
        </p:nvSpPr>
        <p:spPr>
          <a:xfrm>
            <a:off x="1419225" y="3895725"/>
            <a:ext cx="5772150" cy="4191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350">
                <a:solidFill>
                  <a:srgbClr val="FFFFF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Снижает металлоемкость до 30%, закладываемые
на коррозию при проектировании трубопроводов</a:t>
            </a:r>
            <a:endParaRPr lang="en-US" sz="1350"/>
          </a:p>
        </p:txBody>
      </p:sp>
      <p:sp>
        <p:nvSpPr>
          <p:cNvPr id="17" name="Text 2"/>
          <p:cNvSpPr/>
          <p:nvPr/>
        </p:nvSpPr>
        <p:spPr>
          <a:xfrm>
            <a:off x="1419225" y="4600575"/>
            <a:ext cx="6096000" cy="62865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>
              <a:lnSpc>
                <a:spcPts val="1650"/>
              </a:lnSpc>
            </a:pPr>
            <a:r>
              <a:rPr lang="en-US" sz="1350" err="1">
                <a:solidFill>
                  <a:srgbClr val="FFFFF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Повышает стойкость внутренней поверхности
к </a:t>
            </a:r>
            <a:r>
              <a:rPr lang="ru-RU" sz="1350">
                <a:solidFill>
                  <a:srgbClr val="FFFFF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коррозии  и </a:t>
            </a:r>
            <a:r>
              <a:rPr lang="en-US" sz="1350" err="1">
                <a:solidFill>
                  <a:srgbClr val="FFFFF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истиранию при транспортировке агрессивных </a:t>
            </a:r>
            <a:endParaRPr lang="ru-RU" sz="1350">
              <a:solidFill>
                <a:srgbClr val="FFFFFF"/>
              </a:solidFill>
              <a:latin typeface="Montserrat Medium" pitchFamily="34" charset="0"/>
              <a:ea typeface="Montserrat Medium" pitchFamily="34" charset="-122"/>
              <a:cs typeface="Montserrat Medium" pitchFamily="34" charset="-120"/>
            </a:endParaRPr>
          </a:p>
          <a:p>
            <a:pPr>
              <a:lnSpc>
                <a:spcPts val="1650"/>
              </a:lnSpc>
            </a:pPr>
            <a:r>
              <a:rPr lang="en-US" sz="1350" err="1">
                <a:solidFill>
                  <a:srgbClr val="FFFFF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сред</a:t>
            </a:r>
            <a:endParaRPr lang="en-US" sz="1350"/>
          </a:p>
        </p:txBody>
      </p:sp>
      <p:sp>
        <p:nvSpPr>
          <p:cNvPr id="18" name="Text 3"/>
          <p:cNvSpPr/>
          <p:nvPr/>
        </p:nvSpPr>
        <p:spPr>
          <a:xfrm>
            <a:off x="1419225" y="5514975"/>
            <a:ext cx="6334125" cy="62865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350">
                <a:solidFill>
                  <a:srgbClr val="FFFFF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Низкая шероховатость предотвращает гидравлические потери,
что также снижает расходы на внеплановую прочистку трубопровода</a:t>
            </a:r>
            <a:endParaRPr lang="en-US" sz="1350"/>
          </a:p>
        </p:txBody>
      </p:sp>
      <p:sp>
        <p:nvSpPr>
          <p:cNvPr id="19" name="Text 4"/>
          <p:cNvSpPr/>
          <p:nvPr/>
        </p:nvSpPr>
        <p:spPr>
          <a:xfrm>
            <a:off x="1419225" y="6429375"/>
            <a:ext cx="5895975" cy="4191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350">
                <a:solidFill>
                  <a:srgbClr val="FFFFF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Сокращает затраты на капитальный ремонт трубопровода
за счет увеличения срока службы трубопровода</a:t>
            </a:r>
            <a:r>
              <a:rPr lang="ru-RU" sz="1350">
                <a:solidFill>
                  <a:srgbClr val="FFFFF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 минимум </a:t>
            </a:r>
            <a:r>
              <a:rPr lang="en-US" sz="1350">
                <a:solidFill>
                  <a:srgbClr val="FFFFF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 </a:t>
            </a:r>
            <a:r>
              <a:rPr lang="ru-RU" sz="1350">
                <a:solidFill>
                  <a:srgbClr val="FFFFF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в 2 раза</a:t>
            </a:r>
            <a:endParaRPr lang="en-US" sz="1350"/>
          </a:p>
        </p:txBody>
      </p:sp>
      <p:sp>
        <p:nvSpPr>
          <p:cNvPr id="20" name="Text 5"/>
          <p:cNvSpPr/>
          <p:nvPr/>
        </p:nvSpPr>
        <p:spPr>
          <a:xfrm>
            <a:off x="1419225" y="7134225"/>
            <a:ext cx="6600825" cy="62865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350">
                <a:solidFill>
                  <a:srgbClr val="FFFFF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Уменьшает эксплуатационные затраты на 25% (сокращение
выпадения осадка, оборудование не требует постоянного
технического обслуживания и т.д.)</a:t>
            </a:r>
            <a:endParaRPr lang="en-US" sz="1350"/>
          </a:p>
        </p:txBody>
      </p:sp>
      <p:sp>
        <p:nvSpPr>
          <p:cNvPr id="21" name="Text 6"/>
          <p:cNvSpPr/>
          <p:nvPr/>
        </p:nvSpPr>
        <p:spPr>
          <a:xfrm>
            <a:off x="1419225" y="8048625"/>
            <a:ext cx="6219825" cy="4191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350">
                <a:solidFill>
                  <a:srgbClr val="FFFFF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Снижает частоту отказов в несколько десятков раз,
что демонстрирует положительный экономический эффект</a:t>
            </a:r>
            <a:endParaRPr lang="en-US" sz="1350"/>
          </a:p>
        </p:txBody>
      </p:sp>
      <p:sp>
        <p:nvSpPr>
          <p:cNvPr id="22" name="Text 7"/>
          <p:cNvSpPr/>
          <p:nvPr/>
        </p:nvSpPr>
        <p:spPr>
          <a:xfrm>
            <a:off x="1419225" y="8753475"/>
            <a:ext cx="6115050" cy="4191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350">
                <a:solidFill>
                  <a:srgbClr val="FFFFF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В отличие от стеклопластиковых труб стальные трубы могут
быть переработаны и использованы вторично</a:t>
            </a:r>
            <a:endParaRPr lang="en-US" sz="1350"/>
          </a:p>
        </p:txBody>
      </p:sp>
      <p:sp>
        <p:nvSpPr>
          <p:cNvPr id="23" name="Text 8"/>
          <p:cNvSpPr/>
          <p:nvPr/>
        </p:nvSpPr>
        <p:spPr>
          <a:xfrm>
            <a:off x="14249400" y="4410075"/>
            <a:ext cx="3190875" cy="4191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350" b="1">
                <a:solidFill>
                  <a:srgbClr val="027FA9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Отвод с внутренней и наружной
антикоррозионной защитой</a:t>
            </a:r>
            <a:endParaRPr lang="en-US" sz="1350"/>
          </a:p>
        </p:txBody>
      </p:sp>
      <p:sp>
        <p:nvSpPr>
          <p:cNvPr id="24" name="Text 9"/>
          <p:cNvSpPr/>
          <p:nvPr/>
        </p:nvSpPr>
        <p:spPr>
          <a:xfrm>
            <a:off x="13868400" y="8467725"/>
            <a:ext cx="1514475" cy="4191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350" b="1">
                <a:solidFill>
                  <a:srgbClr val="027FA9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Втулка защиты
сварного шва</a:t>
            </a:r>
            <a:endParaRPr lang="en-US" sz="1350"/>
          </a:p>
        </p:txBody>
      </p:sp>
      <p:sp>
        <p:nvSpPr>
          <p:cNvPr id="25" name="Text 10"/>
          <p:cNvSpPr/>
          <p:nvPr/>
        </p:nvSpPr>
        <p:spPr>
          <a:xfrm>
            <a:off x="11191875" y="7505700"/>
            <a:ext cx="3162300" cy="4191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350" b="1">
                <a:solidFill>
                  <a:srgbClr val="027FA9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Труба с внутренней и наружной
антикоррозионной защитой</a:t>
            </a:r>
            <a:endParaRPr lang="en-US" sz="1350"/>
          </a:p>
        </p:txBody>
      </p:sp>
      <p:sp>
        <p:nvSpPr>
          <p:cNvPr id="26" name="Text 11"/>
          <p:cNvSpPr/>
          <p:nvPr/>
        </p:nvSpPr>
        <p:spPr>
          <a:xfrm>
            <a:off x="9582150" y="6448425"/>
            <a:ext cx="3171825" cy="62865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350" b="1">
                <a:solidFill>
                  <a:srgbClr val="027FA9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Электроизолирующая вставка
НЭМС с внутренней и наружной
антикоррозионной защитой</a:t>
            </a:r>
            <a:endParaRPr lang="en-US" sz="1350"/>
          </a:p>
        </p:txBody>
      </p:sp>
      <p:sp>
        <p:nvSpPr>
          <p:cNvPr id="27" name="Text 12"/>
          <p:cNvSpPr/>
          <p:nvPr/>
        </p:nvSpPr>
        <p:spPr>
          <a:xfrm>
            <a:off x="12287250" y="3990975"/>
            <a:ext cx="2028825" cy="4191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350" b="1">
                <a:solidFill>
                  <a:srgbClr val="027FA9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Наконечник защиты
сварного шва</a:t>
            </a:r>
            <a:endParaRPr lang="en-US" sz="1350"/>
          </a:p>
        </p:txBody>
      </p:sp>
      <p:sp>
        <p:nvSpPr>
          <p:cNvPr id="28" name="Text 13"/>
          <p:cNvSpPr/>
          <p:nvPr/>
        </p:nvSpPr>
        <p:spPr>
          <a:xfrm>
            <a:off x="1133475" y="2209800"/>
            <a:ext cx="16097250" cy="74295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25"/>
              </a:lnSpc>
              <a:buNone/>
            </a:pPr>
            <a:r>
              <a:rPr lang="en-US" sz="2400">
                <a:solidFill>
                  <a:srgbClr val="027FA9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Комплексное решение защиты </a:t>
            </a:r>
            <a:r>
              <a:rPr lang="ru-RU" sz="2400">
                <a:solidFill>
                  <a:srgbClr val="027FA9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стальных</a:t>
            </a:r>
            <a:r>
              <a:rPr lang="en-US" sz="2400">
                <a:solidFill>
                  <a:srgbClr val="027FA9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 трубопроводов от коррозии и эрозии в различных отраслях промышленности</a:t>
            </a:r>
            <a:r>
              <a:rPr lang="ru-RU" sz="2400">
                <a:solidFill>
                  <a:srgbClr val="027FA9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 </a:t>
            </a:r>
            <a:r>
              <a:rPr lang="en-US" sz="2400">
                <a:solidFill>
                  <a:srgbClr val="027FA9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и</a:t>
            </a:r>
            <a:r>
              <a:rPr lang="ru-RU" sz="2400">
                <a:solidFill>
                  <a:srgbClr val="027FA9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 </a:t>
            </a:r>
            <a:r>
              <a:rPr lang="en-US" sz="2400">
                <a:solidFill>
                  <a:srgbClr val="027FA9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ЖКХ</a:t>
            </a:r>
            <a:endParaRPr lang="en-US" sz="2400"/>
          </a:p>
        </p:txBody>
      </p:sp>
    </p:spTree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 name="Slide 5">
    <p:bg>
      <p:bgPr>
        <a:solidFill>
          <a:srgbClr val="027FA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24250" y="-2381250"/>
            <a:ext cx="9144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2025" y="2286000"/>
            <a:ext cx="4048125" cy="35814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62025" y="6286500"/>
            <a:ext cx="4048125" cy="35814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143500" y="6286500"/>
            <a:ext cx="4048125" cy="35814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324975" y="6286500"/>
            <a:ext cx="8229600" cy="35814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143500" y="2286000"/>
            <a:ext cx="4048125" cy="35814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324975" y="2286000"/>
            <a:ext cx="4048125" cy="35814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3506450" y="2286000"/>
            <a:ext cx="4048125" cy="35814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3506450" y="2286000"/>
            <a:ext cx="4048125" cy="35814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2782550" y="6629400"/>
            <a:ext cx="1314450" cy="1876425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4525625" y="6648450"/>
            <a:ext cx="2505075" cy="1838325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943600" y="1895475"/>
            <a:ext cx="2514116" cy="3141387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219200" y="1581150"/>
            <a:ext cx="3580393" cy="3885938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667375" y="5991225"/>
            <a:ext cx="2991308" cy="3456851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219200" y="6086475"/>
            <a:ext cx="3372537" cy="2877977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9877425" y="6381750"/>
            <a:ext cx="2303054" cy="222885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144125" y="2466975"/>
            <a:ext cx="2324100" cy="2324100"/>
          </a:xfrm>
          <a:prstGeom prst="rect">
            <a:avLst/>
          </a:prstGeom>
        </p:spPr>
      </p:pic>
      <p:sp>
        <p:nvSpPr>
          <p:cNvPr id="19" name="Text 0"/>
          <p:cNvSpPr/>
          <p:nvPr/>
        </p:nvSpPr>
        <p:spPr>
          <a:xfrm>
            <a:off x="997710" y="619125"/>
            <a:ext cx="13300388" cy="914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7275"/>
              </a:lnSpc>
              <a:buNone/>
            </a:pPr>
            <a:r>
              <a:rPr lang="en-US" sz="6000">
                <a:solidFill>
                  <a:srgbClr val="FFFFFF"/>
                </a:solidFill>
                <a:latin typeface="Montserrat Black" panose="00000a00000000000000" pitchFamily="2" charset="-52"/>
                <a:ea typeface="Russo One Regular" pitchFamily="34" charset="-122"/>
                <a:cs typeface="Russo One Regular" pitchFamily="34" charset="-120"/>
              </a:rPr>
              <a:t>Основные виды продукции</a:t>
            </a:r>
            <a:endParaRPr lang="en-US" sz="6000">
              <a:latin typeface="Montserrat Black" panose="00000a00000000000000" pitchFamily="2" charset="-52"/>
            </a:endParaRPr>
          </a:p>
        </p:txBody>
      </p:sp>
      <p:sp>
        <p:nvSpPr>
          <p:cNvPr id="20" name="Text 1"/>
          <p:cNvSpPr/>
          <p:nvPr/>
        </p:nvSpPr>
        <p:spPr>
          <a:xfrm>
            <a:off x="1457325" y="4695825"/>
            <a:ext cx="3133725" cy="381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200" b="1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Неразъемное электроизолирующее муфтовое соединение (НЭМС)</a:t>
            </a:r>
            <a:endParaRPr lang="en-US" sz="1200"/>
          </a:p>
        </p:txBody>
      </p:sp>
      <p:sp>
        <p:nvSpPr>
          <p:cNvPr id="21" name="Text 2"/>
          <p:cNvSpPr/>
          <p:nvPr/>
        </p:nvSpPr>
        <p:spPr>
          <a:xfrm>
            <a:off x="2038350" y="5419725"/>
            <a:ext cx="2038350" cy="1905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>
              <a:lnSpc>
                <a:spcPts val="1275"/>
              </a:lnSpc>
            </a:pPr>
            <a:r>
              <a:rPr lang="ru-RU"/>
              <a:t> </a:t>
            </a:r>
            <a:r>
              <a:rPr lang="ru-RU" sz="1050">
                <a:latin typeface="Montserrat Medium" pitchFamily="2" charset="-52"/>
              </a:rPr>
              <a:t>ТУ 3667-013-05608841-2020 </a:t>
            </a:r>
            <a:endParaRPr lang="en-US" sz="1050">
              <a:latin typeface="Montserrat Medium" pitchFamily="2" charset="-52"/>
            </a:endParaRPr>
          </a:p>
        </p:txBody>
      </p:sp>
      <p:sp>
        <p:nvSpPr>
          <p:cNvPr id="22" name="Text 3"/>
          <p:cNvSpPr/>
          <p:nvPr/>
        </p:nvSpPr>
        <p:spPr>
          <a:xfrm>
            <a:off x="6229579" y="5581650"/>
            <a:ext cx="1866900" cy="16192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275"/>
              </a:lnSpc>
              <a:buNone/>
            </a:pPr>
            <a:r>
              <a:rPr lang="en-US" sz="1050">
                <a:solidFill>
                  <a:srgbClr val="00000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ТУ 1468-022-05608841-2016</a:t>
            </a:r>
            <a:endParaRPr lang="en-US" sz="1050"/>
          </a:p>
        </p:txBody>
      </p:sp>
      <p:sp>
        <p:nvSpPr>
          <p:cNvPr id="23" name="Text 4"/>
          <p:cNvSpPr/>
          <p:nvPr/>
        </p:nvSpPr>
        <p:spPr>
          <a:xfrm>
            <a:off x="6210300" y="9534525"/>
            <a:ext cx="2066925" cy="16192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275"/>
              </a:lnSpc>
              <a:buNone/>
            </a:pPr>
            <a:r>
              <a:rPr lang="en-US" sz="1050">
                <a:solidFill>
                  <a:srgbClr val="00000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ТУ 22.21.29-027-05608841-2021</a:t>
            </a:r>
            <a:endParaRPr lang="en-US" sz="1050"/>
          </a:p>
        </p:txBody>
      </p:sp>
      <p:sp>
        <p:nvSpPr>
          <p:cNvPr id="24" name="Text 5"/>
          <p:cNvSpPr/>
          <p:nvPr/>
        </p:nvSpPr>
        <p:spPr>
          <a:xfrm>
            <a:off x="12553950" y="9372600"/>
            <a:ext cx="2165350" cy="32385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>
              <a:lnSpc>
                <a:spcPts val="1275"/>
              </a:lnSpc>
            </a:pPr>
            <a:r>
              <a:rPr lang="ru-RU" sz="1050">
                <a:latin typeface="Montserrat Medium" pitchFamily="2" charset="-52"/>
              </a:rPr>
              <a:t>ТУ 24.20.00-028-05608841-2022 </a:t>
            </a:r>
            <a:r>
              <a:rPr lang="en-US" sz="1050">
                <a:solidFill>
                  <a:srgbClr val="00000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
</a:t>
            </a:r>
            <a:r>
              <a:rPr lang="ru-RU" sz="1050">
                <a:solidFill>
                  <a:srgbClr val="00000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ТУ 1462-014-05608841-2021</a:t>
            </a:r>
            <a:endParaRPr lang="en-US" sz="1050"/>
          </a:p>
        </p:txBody>
      </p:sp>
      <p:sp>
        <p:nvSpPr>
          <p:cNvPr id="25" name="Text 6"/>
          <p:cNvSpPr/>
          <p:nvPr/>
        </p:nvSpPr>
        <p:spPr>
          <a:xfrm>
            <a:off x="1962150" y="9534525"/>
            <a:ext cx="2076450" cy="16192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275"/>
              </a:lnSpc>
              <a:buNone/>
            </a:pPr>
            <a:r>
              <a:rPr lang="en-US" sz="1050">
                <a:solidFill>
                  <a:srgbClr val="00000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ТУ 22.21.29-026-05608841-2021</a:t>
            </a:r>
            <a:endParaRPr lang="en-US" sz="1050"/>
          </a:p>
        </p:txBody>
      </p:sp>
      <p:sp>
        <p:nvSpPr>
          <p:cNvPr id="26" name="Text 7"/>
          <p:cNvSpPr/>
          <p:nvPr/>
        </p:nvSpPr>
        <p:spPr>
          <a:xfrm>
            <a:off x="10467975" y="5400675"/>
            <a:ext cx="1838325" cy="16192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275"/>
              </a:lnSpc>
              <a:buNone/>
            </a:pPr>
            <a:r>
              <a:rPr lang="en-US" sz="1050">
                <a:solidFill>
                  <a:srgbClr val="00000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ТУ 1469-021-05608841-2012</a:t>
            </a:r>
            <a:endParaRPr lang="en-US" sz="1050"/>
          </a:p>
        </p:txBody>
      </p:sp>
      <p:sp>
        <p:nvSpPr>
          <p:cNvPr id="27" name="Text 8"/>
          <p:cNvSpPr/>
          <p:nvPr/>
        </p:nvSpPr>
        <p:spPr>
          <a:xfrm>
            <a:off x="14204950" y="5562600"/>
            <a:ext cx="2343150" cy="16192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>
              <a:lnSpc>
                <a:spcPts val="1275"/>
              </a:lnSpc>
            </a:pPr>
            <a:r>
              <a:rPr lang="ru-RU" sz="1050">
                <a:latin typeface="Montserrat Medium" pitchFamily="2" charset="-52"/>
              </a:rPr>
              <a:t>ТУ 24.20.00-028-05608841-2022</a:t>
            </a:r>
            <a:r>
              <a:rPr lang="ru-RU" b="1"/>
              <a:t> </a:t>
            </a:r>
            <a:r>
              <a:rPr lang="ru-RU" sz="1050"/>
              <a:t> </a:t>
            </a:r>
            <a:endParaRPr lang="en-US" sz="1050"/>
          </a:p>
        </p:txBody>
      </p:sp>
      <p:sp>
        <p:nvSpPr>
          <p:cNvPr id="28" name="Text 9"/>
          <p:cNvSpPr/>
          <p:nvPr/>
        </p:nvSpPr>
        <p:spPr>
          <a:xfrm>
            <a:off x="5295900" y="4695825"/>
            <a:ext cx="3762375" cy="5715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200" b="1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Трубы стальные с внутренним эпоксидным  покрытием и наконечниками защиты  сварного шва</a:t>
            </a:r>
            <a:endParaRPr lang="en-US" sz="1200"/>
          </a:p>
        </p:txBody>
      </p:sp>
      <p:sp>
        <p:nvSpPr>
          <p:cNvPr id="29" name="Text 10"/>
          <p:cNvSpPr/>
          <p:nvPr/>
        </p:nvSpPr>
        <p:spPr>
          <a:xfrm>
            <a:off x="6076950" y="8867775"/>
            <a:ext cx="2352675" cy="1905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b="1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Переход полиэтилен-сталь</a:t>
            </a:r>
            <a:endParaRPr lang="en-US" sz="1200"/>
          </a:p>
        </p:txBody>
      </p:sp>
      <p:sp>
        <p:nvSpPr>
          <p:cNvPr id="30" name="Text 11"/>
          <p:cNvSpPr/>
          <p:nvPr/>
        </p:nvSpPr>
        <p:spPr>
          <a:xfrm>
            <a:off x="10877550" y="8867775"/>
            <a:ext cx="5267325" cy="381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200" b="1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Детали трубопроводов, трубопроводная арматура
с внутренней и наружной антикоррозионной защитой</a:t>
            </a:r>
            <a:endParaRPr lang="en-US" sz="1200"/>
          </a:p>
        </p:txBody>
      </p:sp>
      <p:sp>
        <p:nvSpPr>
          <p:cNvPr id="31" name="Text 12"/>
          <p:cNvSpPr/>
          <p:nvPr/>
        </p:nvSpPr>
        <p:spPr>
          <a:xfrm>
            <a:off x="2190750" y="8867775"/>
            <a:ext cx="1609725" cy="1905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b="1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Цокольные вводы</a:t>
            </a:r>
            <a:endParaRPr lang="en-US" sz="1200"/>
          </a:p>
        </p:txBody>
      </p:sp>
      <p:sp>
        <p:nvSpPr>
          <p:cNvPr id="32" name="Text 13"/>
          <p:cNvSpPr/>
          <p:nvPr/>
        </p:nvSpPr>
        <p:spPr>
          <a:xfrm>
            <a:off x="10153650" y="4695825"/>
            <a:ext cx="2590800" cy="1905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b="1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Втулки защиты сварного шва</a:t>
            </a:r>
            <a:endParaRPr lang="en-US" sz="1200"/>
          </a:p>
        </p:txBody>
      </p:sp>
      <p:sp>
        <p:nvSpPr>
          <p:cNvPr id="33" name="Text 14"/>
          <p:cNvSpPr/>
          <p:nvPr/>
        </p:nvSpPr>
        <p:spPr>
          <a:xfrm>
            <a:off x="13817600" y="4695825"/>
            <a:ext cx="3117850" cy="381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200" b="1" err="1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Труб</a:t>
            </a:r>
            <a:r>
              <a:rPr lang="ru-RU" sz="1200" b="1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а</a:t>
            </a:r>
            <a:r>
              <a:rPr lang="en-US" sz="1200" b="1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 стальн</a:t>
            </a:r>
            <a:r>
              <a:rPr lang="ru-RU" sz="1200" b="1" err="1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ая с защитными покрытиями или футерованная пластмассовой трубой</a:t>
            </a:r>
            <a:endParaRPr lang="en-US" sz="1200"/>
          </a:p>
        </p:txBody>
      </p:sp>
      <p:sp>
        <p:nvSpPr>
          <p:cNvPr id="34" name="Text 3">
            <a:extLst>
              <a:ext uri="{FF2B5EF4-FFF2-40B4-BE49-F238E27FC236}">
                <a16:creationId xmlns:a16="http://schemas.microsoft.com/office/drawing/2014/main" id="{0FF2DE57-693A-49A7-BA66-2F79BCF3B800}"/>
              </a:ext>
            </a:extLst>
          </p:cNvPr>
          <p:cNvSpPr/>
          <p:nvPr/>
        </p:nvSpPr>
        <p:spPr>
          <a:xfrm>
            <a:off x="6229579" y="5378088"/>
            <a:ext cx="1866900" cy="16192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>
              <a:lnSpc>
                <a:spcPts val="1275"/>
              </a:lnSpc>
            </a:pPr>
            <a:r>
              <a:rPr lang="ru-RU" sz="1050">
                <a:latin typeface="Montserrat Medium" pitchFamily="2" charset="-52"/>
              </a:rPr>
              <a:t>ТУ 1462-014-05608841-2021 </a:t>
            </a:r>
            <a:endParaRPr lang="en-US" sz="1050">
              <a:latin typeface="Montserrat Medium" pitchFamily="2" charset="-52"/>
            </a:endParaRPr>
          </a:p>
        </p:txBody>
      </p:sp>
      <p:sp>
        <p:nvSpPr>
          <p:cNvPr id="35" name="Text 8">
            <a:extLst>
              <a:ext uri="{FF2B5EF4-FFF2-40B4-BE49-F238E27FC236}">
                <a16:creationId xmlns:a16="http://schemas.microsoft.com/office/drawing/2014/main" id="{14A46313-4878-40D8-A3E3-D2590D2B4231}"/>
              </a:ext>
            </a:extLst>
          </p:cNvPr>
          <p:cNvSpPr/>
          <p:nvPr/>
        </p:nvSpPr>
        <p:spPr>
          <a:xfrm>
            <a:off x="14204950" y="5353050"/>
            <a:ext cx="2343150" cy="16192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>
              <a:lnSpc>
                <a:spcPts val="1275"/>
              </a:lnSpc>
            </a:pPr>
            <a:r>
              <a:rPr lang="ru-RU" sz="1050">
                <a:solidFill>
                  <a:srgbClr val="000000"/>
                </a:solidFill>
                <a:latin typeface="Montserrat Medium" pitchFamily="34" charset="0"/>
              </a:rPr>
              <a:t>ТУ 1462-014-05608841-2021 </a:t>
            </a:r>
            <a:r>
              <a:rPr lang="ru-RU" b="1"/>
              <a:t> </a:t>
            </a:r>
            <a:r>
              <a:rPr lang="ru-RU" sz="1050"/>
              <a:t> </a:t>
            </a:r>
            <a:endParaRPr lang="en-US" sz="1050"/>
          </a:p>
        </p:txBody>
      </p:sp>
    </p:spTree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 name="Slide 10">
    <p:bg>
      <p:bgPr>
        <a:solidFill>
          <a:srgbClr val="027FA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24250" y="-2381250"/>
            <a:ext cx="9144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781079" y="2726741"/>
            <a:ext cx="6506921" cy="7560259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2954000" y="4143375"/>
            <a:ext cx="5334000" cy="614362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3287375" y="3190875"/>
            <a:ext cx="5000625" cy="7096125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19150" y="3219450"/>
            <a:ext cx="11791950" cy="142875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096125" y="5029200"/>
            <a:ext cx="5562600" cy="3057525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972050" y="6886575"/>
            <a:ext cx="66675" cy="66675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876300" y="5029200"/>
            <a:ext cx="5562600" cy="34290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2658725" y="6076950"/>
            <a:ext cx="5500627" cy="3857625"/>
          </a:xfrm>
          <a:prstGeom prst="rect">
            <a:avLst/>
          </a:prstGeom>
        </p:spPr>
      </p:pic>
      <p:sp>
        <p:nvSpPr>
          <p:cNvPr id="11" name="Text 0"/>
          <p:cNvSpPr/>
          <p:nvPr/>
        </p:nvSpPr>
        <p:spPr>
          <a:xfrm>
            <a:off x="1123950" y="1066800"/>
            <a:ext cx="15954375" cy="11811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>
              <a:lnSpc>
                <a:spcPts val="4500"/>
              </a:lnSpc>
            </a:pPr>
            <a:r>
              <a:rPr lang="en-US" sz="4200">
                <a:solidFill>
                  <a:srgbClr val="FFFFFF"/>
                </a:solidFill>
                <a:latin typeface="Montserrat Black" panose="00000a00000000000000" pitchFamily="2" charset="-52"/>
                <a:ea typeface="Russo One Regular" pitchFamily="34" charset="-122"/>
                <a:cs typeface="Russo One Regular" pitchFamily="34" charset="-120"/>
              </a:rPr>
              <a:t>Стальные трубы футерованные</a:t>
            </a:r>
            <a:br>
              <a:rPr lang="en-US" sz="4200">
                <a:solidFill>
                  <a:srgbClr val="FFFFFF"/>
                </a:solidFill>
                <a:latin typeface="Montserrat Black" panose="00000a00000000000000" pitchFamily="2" charset="-52"/>
                <a:ea typeface="Russo One Regular" pitchFamily="34" charset="-122"/>
                <a:cs typeface="Russo One Regular" pitchFamily="34" charset="-120"/>
              </a:rPr>
            </a:br>
            <a:r>
              <a:rPr lang="en-US" sz="4200">
                <a:solidFill>
                  <a:srgbClr val="FFFFFF"/>
                </a:solidFill>
                <a:latin typeface="Montserrat Black" panose="00000a00000000000000" pitchFamily="2" charset="-52"/>
                <a:ea typeface="Russo One Regular" pitchFamily="34" charset="-122"/>
                <a:cs typeface="Russo One Regular" pitchFamily="34" charset="-120"/>
              </a:rPr>
              <a:t>полиэтиленовой трубой</a:t>
            </a:r>
            <a:r>
              <a:rPr lang="en-US" sz="3600">
                <a:solidFill>
                  <a:srgbClr val="FFFFFF"/>
                </a:solidFill>
                <a:latin typeface="Russo One Regular" pitchFamily="34" charset="0"/>
                <a:ea typeface="Russo One Regular" pitchFamily="34" charset="-122"/>
                <a:cs typeface="Russo One Regular" pitchFamily="34" charset="-120"/>
              </a:rPr>
              <a:t>
</a:t>
            </a:r>
            <a:r>
              <a:rPr lang="ru-RU" sz="3200">
                <a:latin typeface="Montserrat Medium" pitchFamily="2" charset="-52"/>
              </a:rPr>
              <a:t> </a:t>
            </a:r>
            <a:r>
              <a:rPr lang="ru-RU" sz="3200">
                <a:solidFill>
                  <a:schemeClr val="bg1"/>
                </a:solidFill>
                <a:latin typeface="Montserrat Medium" pitchFamily="2" charset="-52"/>
              </a:rPr>
              <a:t>ТУ 24.20.00-028-05608841-2022</a:t>
            </a:r>
            <a:endParaRPr lang="en-US" sz="4200">
              <a:solidFill>
                <a:schemeClr val="bg1"/>
              </a:solidFill>
            </a:endParaRPr>
          </a:p>
        </p:txBody>
      </p:sp>
      <p:sp>
        <p:nvSpPr>
          <p:cNvPr id="12" name="Text 1"/>
          <p:cNvSpPr/>
          <p:nvPr/>
        </p:nvSpPr>
        <p:spPr>
          <a:xfrm>
            <a:off x="1123950" y="3362325"/>
            <a:ext cx="2066925" cy="37147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25"/>
              </a:lnSpc>
              <a:buNone/>
            </a:pPr>
            <a:r>
              <a:rPr lang="ru-RU" sz="2400" b="1">
                <a:solidFill>
                  <a:srgbClr val="027FA9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Описание</a:t>
            </a:r>
            <a:endParaRPr lang="en-US" sz="2400"/>
          </a:p>
        </p:txBody>
      </p:sp>
      <p:sp>
        <p:nvSpPr>
          <p:cNvPr id="13" name="Text 2"/>
          <p:cNvSpPr/>
          <p:nvPr/>
        </p:nvSpPr>
        <p:spPr>
          <a:xfrm>
            <a:off x="1123950" y="3933825"/>
            <a:ext cx="10934700" cy="4191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35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Стальные трубы футерованные пластмассовыми трубами –многослойная конструкция из стальной трубы и внутренней и/или наружной пластмассовой трубы. Стальная труба несет нагрузку,</a:t>
            </a:r>
            <a:r>
              <a:rPr lang="ru-RU" sz="135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 полиэтиленовая  </a:t>
            </a:r>
            <a:r>
              <a:rPr lang="en-US" sz="135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 защищает от коррозии</a:t>
            </a:r>
            <a:endParaRPr lang="en-US" sz="1350"/>
          </a:p>
        </p:txBody>
      </p:sp>
      <p:sp>
        <p:nvSpPr>
          <p:cNvPr id="14" name="Text 3"/>
          <p:cNvSpPr/>
          <p:nvPr/>
        </p:nvSpPr>
        <p:spPr>
          <a:xfrm>
            <a:off x="7353300" y="5200650"/>
            <a:ext cx="3238500" cy="74295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25"/>
              </a:lnSpc>
              <a:buNone/>
            </a:pPr>
            <a:r>
              <a:rPr lang="ru-RU" sz="2400" b="1">
                <a:solidFill>
                  <a:srgbClr val="027FA9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Области применения</a:t>
            </a:r>
            <a:endParaRPr lang="en-US" sz="2400"/>
          </a:p>
        </p:txBody>
      </p:sp>
      <p:sp>
        <p:nvSpPr>
          <p:cNvPr id="15" name="Text 4"/>
          <p:cNvSpPr/>
          <p:nvPr/>
        </p:nvSpPr>
        <p:spPr>
          <a:xfrm>
            <a:off x="7505700" y="6076950"/>
            <a:ext cx="5105400" cy="20955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35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Нефтепромысловы</a:t>
            </a:r>
            <a:r>
              <a:rPr lang="ru-RU" sz="135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е</a:t>
            </a:r>
            <a:r>
              <a:rPr lang="en-US" sz="135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 и технологически</a:t>
            </a:r>
            <a:r>
              <a:rPr lang="ru-RU" sz="135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е</a:t>
            </a:r>
            <a:r>
              <a:rPr lang="en-US" sz="135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 трубопровод</a:t>
            </a:r>
            <a:r>
              <a:rPr lang="ru-RU" sz="135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ы</a:t>
            </a:r>
            <a:endParaRPr lang="en-US" sz="1350"/>
          </a:p>
        </p:txBody>
      </p:sp>
      <p:sp>
        <p:nvSpPr>
          <p:cNvPr id="16" name="Text 5"/>
          <p:cNvSpPr/>
          <p:nvPr/>
        </p:nvSpPr>
        <p:spPr>
          <a:xfrm>
            <a:off x="7505700" y="6343650"/>
            <a:ext cx="5067300" cy="4191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35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Высоконапорны</a:t>
            </a:r>
            <a:r>
              <a:rPr lang="ru-RU" sz="135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е</a:t>
            </a:r>
            <a:r>
              <a:rPr lang="en-US" sz="135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 водовод</a:t>
            </a:r>
            <a:r>
              <a:rPr lang="ru-RU" sz="135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ы</a:t>
            </a:r>
            <a:r>
              <a:rPr lang="en-US" sz="135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, питьевого водоснабжения, водоотведения</a:t>
            </a:r>
            <a:endParaRPr lang="en-US" sz="1350"/>
          </a:p>
        </p:txBody>
      </p:sp>
      <p:sp>
        <p:nvSpPr>
          <p:cNvPr id="17" name="Text 6"/>
          <p:cNvSpPr/>
          <p:nvPr/>
        </p:nvSpPr>
        <p:spPr>
          <a:xfrm>
            <a:off x="7509844" y="6819900"/>
            <a:ext cx="5067300" cy="104775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35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Высоконапорны</a:t>
            </a:r>
            <a:r>
              <a:rPr lang="ru-RU" sz="135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е</a:t>
            </a:r>
            <a:r>
              <a:rPr lang="en-US" sz="135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 трубопровод</a:t>
            </a:r>
            <a:r>
              <a:rPr lang="ru-RU" sz="135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ы</a:t>
            </a:r>
            <a:r>
              <a:rPr lang="en-US" sz="135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, транспортирующи</a:t>
            </a:r>
            <a:r>
              <a:rPr lang="ru-RU" sz="135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е</a:t>
            </a:r>
            <a:r>
              <a:rPr lang="en-US" sz="135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 сточные и технические воды, с содержанием сернистых и углекислотных соединений,
и другие жидкостные среды, к которым
пластмасс химически стоек</a:t>
            </a:r>
            <a:endParaRPr lang="en-US" sz="1350"/>
          </a:p>
        </p:txBody>
      </p:sp>
      <p:sp>
        <p:nvSpPr>
          <p:cNvPr id="18" name="Text 7"/>
          <p:cNvSpPr/>
          <p:nvPr/>
        </p:nvSpPr>
        <p:spPr>
          <a:xfrm>
            <a:off x="1133475" y="5200650"/>
            <a:ext cx="2581275" cy="37147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25"/>
              </a:lnSpc>
              <a:buNone/>
            </a:pPr>
            <a:r>
              <a:rPr lang="en-US" sz="2400" b="1">
                <a:solidFill>
                  <a:srgbClr val="027FA9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Преимущества</a:t>
            </a:r>
            <a:endParaRPr lang="en-US" sz="2400"/>
          </a:p>
        </p:txBody>
      </p:sp>
      <p:sp>
        <p:nvSpPr>
          <p:cNvPr id="19" name="Text 8"/>
          <p:cNvSpPr/>
          <p:nvPr/>
        </p:nvSpPr>
        <p:spPr>
          <a:xfrm>
            <a:off x="1285875" y="5629275"/>
            <a:ext cx="4505325" cy="4191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35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Повышенная стойкость наружного и внутреннего покрытий</a:t>
            </a:r>
            <a:r>
              <a:rPr lang="ru-RU" sz="135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 </a:t>
            </a:r>
            <a:r>
              <a:rPr lang="en-US" sz="135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к механическим повреждениям</a:t>
            </a:r>
            <a:endParaRPr lang="en-US" sz="1350"/>
          </a:p>
        </p:txBody>
      </p:sp>
      <p:sp>
        <p:nvSpPr>
          <p:cNvPr id="20" name="Text 9"/>
          <p:cNvSpPr/>
          <p:nvPr/>
        </p:nvSpPr>
        <p:spPr>
          <a:xfrm>
            <a:off x="1285874" y="6248400"/>
            <a:ext cx="4505325" cy="4191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35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Снижение гидравлического сопротивления относительно незащищенных стальных труб</a:t>
            </a:r>
            <a:endParaRPr lang="en-US" sz="1350"/>
          </a:p>
        </p:txBody>
      </p:sp>
      <p:sp>
        <p:nvSpPr>
          <p:cNvPr id="21" name="Text 10"/>
          <p:cNvSpPr/>
          <p:nvPr/>
        </p:nvSpPr>
        <p:spPr>
          <a:xfrm>
            <a:off x="1285875" y="6648450"/>
            <a:ext cx="4267200" cy="62865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35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Полная защита стальных труб от агрессивной среды как внутри, так и снаружи, включая монтажный стык</a:t>
            </a:r>
            <a:endParaRPr lang="en-US" sz="1350"/>
          </a:p>
        </p:txBody>
      </p:sp>
      <p:sp>
        <p:nvSpPr>
          <p:cNvPr id="22" name="Text 11"/>
          <p:cNvSpPr/>
          <p:nvPr/>
        </p:nvSpPr>
        <p:spPr>
          <a:xfrm>
            <a:off x="1285875" y="7334250"/>
            <a:ext cx="4638675" cy="20955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35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Увеличение срока службы трубопровода</a:t>
            </a:r>
            <a:endParaRPr lang="en-US" sz="1350"/>
          </a:p>
        </p:txBody>
      </p:sp>
      <p:sp>
        <p:nvSpPr>
          <p:cNvPr id="23" name="Text 12"/>
          <p:cNvSpPr/>
          <p:nvPr/>
        </p:nvSpPr>
        <p:spPr>
          <a:xfrm>
            <a:off x="1285875" y="7600950"/>
            <a:ext cx="3314700" cy="20955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35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Устойчивость к абразивному износу</a:t>
            </a:r>
            <a:endParaRPr lang="en-US" sz="1350"/>
          </a:p>
        </p:txBody>
      </p:sp>
      <p:sp>
        <p:nvSpPr>
          <p:cNvPr id="24" name="Text 13"/>
          <p:cNvSpPr/>
          <p:nvPr/>
        </p:nvSpPr>
        <p:spPr>
          <a:xfrm>
            <a:off x="1285875" y="7867650"/>
            <a:ext cx="4838700" cy="4191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35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Снижение удельной частоты отказов (в несколько десятков раз) и получение экономического эффекта;</a:t>
            </a:r>
            <a:endParaRPr lang="en-US" sz="1350"/>
          </a:p>
        </p:txBody>
      </p:sp>
      <p:sp>
        <p:nvSpPr>
          <p:cNvPr id="25" name="Text 14"/>
          <p:cNvSpPr/>
          <p:nvPr/>
        </p:nvSpPr>
        <p:spPr>
          <a:xfrm>
            <a:off x="1143000" y="9553575"/>
            <a:ext cx="9093200" cy="4191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35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
Сертификат соответствия TP TC 032/2013 </a:t>
            </a:r>
            <a:r>
              <a:rPr lang="ru-RU" sz="135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 </a:t>
            </a:r>
            <a:r>
              <a:rPr lang="en-US" sz="135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№ </a:t>
            </a:r>
            <a:r>
              <a:rPr lang="ru-RU" sz="135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ЕАЭС </a:t>
            </a:r>
            <a:r>
              <a:rPr lang="en-US" sz="135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 RU C-RU. </a:t>
            </a:r>
            <a:r>
              <a:rPr lang="ru-RU" sz="135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АБ53.В 06283/22 </a:t>
            </a:r>
            <a:r>
              <a:rPr lang="en-US" sz="1350" err="1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Серия RU №</a:t>
            </a:r>
            <a:r>
              <a:rPr lang="ru-RU" sz="135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0392179</a:t>
            </a:r>
            <a:endParaRPr lang="en-US" sz="1350"/>
          </a:p>
        </p:txBody>
      </p:sp>
    </p:spTree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rgbClr val="027FA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24250" y="-2381250"/>
            <a:ext cx="9144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781079" y="2726741"/>
            <a:ext cx="6506921" cy="7560259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2954000" y="4143375"/>
            <a:ext cx="5334000" cy="614362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3287375" y="3190875"/>
            <a:ext cx="5000625" cy="7096125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66775" y="3190875"/>
            <a:ext cx="11791950" cy="142875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980478" y="5029200"/>
            <a:ext cx="5562600" cy="3057525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972050" y="6886575"/>
            <a:ext cx="66675" cy="66675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876300" y="5029200"/>
            <a:ext cx="5562600" cy="3429000"/>
          </a:xfrm>
          <a:prstGeom prst="rect">
            <a:avLst/>
          </a:prstGeom>
        </p:spPr>
      </p:pic>
      <p:sp>
        <p:nvSpPr>
          <p:cNvPr id="11" name="Text 0"/>
          <p:cNvSpPr/>
          <p:nvPr/>
        </p:nvSpPr>
        <p:spPr>
          <a:xfrm>
            <a:off x="1123950" y="1066800"/>
            <a:ext cx="15954375" cy="11811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>
              <a:lnSpc>
                <a:spcPts val="4500"/>
              </a:lnSpc>
            </a:pPr>
            <a:r>
              <a:rPr lang="en-US" sz="4200">
                <a:solidFill>
                  <a:srgbClr val="FFFFFF"/>
                </a:solidFill>
                <a:latin typeface="Montserrat Black" panose="00000a00000000000000" pitchFamily="2" charset="-52"/>
                <a:ea typeface="Russo One Regular" pitchFamily="34" charset="-122"/>
                <a:cs typeface="Russo One Regular" pitchFamily="34" charset="-120"/>
              </a:rPr>
              <a:t>Стальные трубы </a:t>
            </a:r>
            <a:r>
              <a:rPr lang="ru-RU" sz="4200">
                <a:solidFill>
                  <a:srgbClr val="FFFFFF"/>
                </a:solidFill>
                <a:latin typeface="Montserrat Black" panose="00000a00000000000000" pitchFamily="2" charset="-52"/>
                <a:ea typeface="Russo One Regular" pitchFamily="34" charset="-122"/>
                <a:cs typeface="Russo One Regular" pitchFamily="34" charset="-120"/>
              </a:rPr>
              <a:t>с защитным покрытием</a:t>
            </a:r>
            <a:r>
              <a:rPr lang="en-US" sz="3600">
                <a:solidFill>
                  <a:srgbClr val="FFFFFF"/>
                </a:solidFill>
                <a:latin typeface="Russo One Regular" pitchFamily="34" charset="0"/>
                <a:ea typeface="Russo One Regular" pitchFamily="34" charset="-122"/>
                <a:cs typeface="Russo One Regular" pitchFamily="34" charset="-120"/>
              </a:rPr>
              <a:t>
</a:t>
            </a:r>
            <a:r>
              <a:rPr lang="ru-RU" sz="3200">
                <a:latin typeface="Montserrat Medium" pitchFamily="2" charset="-52"/>
              </a:rPr>
              <a:t> </a:t>
            </a:r>
            <a:r>
              <a:rPr lang="ru-RU" sz="3200">
                <a:solidFill>
                  <a:schemeClr val="bg1"/>
                </a:solidFill>
                <a:latin typeface="Montserrat Medium" pitchFamily="2" charset="-52"/>
              </a:rPr>
              <a:t>ТУ 1462-014-05608841-2021 </a:t>
            </a:r>
            <a:endParaRPr lang="en-US" sz="3200">
              <a:solidFill>
                <a:schemeClr val="bg1"/>
              </a:solidFill>
              <a:latin typeface="Montserrat Medium" pitchFamily="2" charset="-52"/>
            </a:endParaRPr>
          </a:p>
        </p:txBody>
      </p:sp>
      <p:sp>
        <p:nvSpPr>
          <p:cNvPr id="12" name="Text 1"/>
          <p:cNvSpPr/>
          <p:nvPr/>
        </p:nvSpPr>
        <p:spPr>
          <a:xfrm>
            <a:off x="1123950" y="3362325"/>
            <a:ext cx="2066925" cy="37147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25"/>
              </a:lnSpc>
              <a:buNone/>
            </a:pPr>
            <a:r>
              <a:rPr lang="ru-RU" sz="2400" b="1">
                <a:solidFill>
                  <a:srgbClr val="027FA9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Описание</a:t>
            </a:r>
            <a:endParaRPr lang="en-US" sz="2400"/>
          </a:p>
        </p:txBody>
      </p:sp>
      <p:sp>
        <p:nvSpPr>
          <p:cNvPr id="13" name="Text 2"/>
          <p:cNvSpPr/>
          <p:nvPr/>
        </p:nvSpPr>
        <p:spPr>
          <a:xfrm>
            <a:off x="1123950" y="3933825"/>
            <a:ext cx="10934700" cy="4191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>
              <a:lnSpc>
                <a:spcPts val="1650"/>
              </a:lnSpc>
            </a:pPr>
            <a:r>
              <a:rPr lang="ru-RU" sz="1350">
                <a:solidFill>
                  <a:srgbClr val="000000"/>
                </a:solidFill>
                <a:latin typeface="Montserrat Regular" pitchFamily="34" charset="0"/>
              </a:rPr>
              <a:t>Для нанесения антикоррозионного покрытия используются порошковые, полиэтиленовые и полиуретановые покрытия, а также покрытия на основе жидких эпоксидных и порошковых материалов.</a:t>
            </a:r>
            <a:endParaRPr lang="en-US" sz="1350">
              <a:solidFill>
                <a:srgbClr val="000000"/>
              </a:solidFill>
              <a:latin typeface="Montserrat Regular" pitchFamily="34" charset="0"/>
            </a:endParaRPr>
          </a:p>
        </p:txBody>
      </p:sp>
      <p:sp>
        <p:nvSpPr>
          <p:cNvPr id="14" name="Text 3"/>
          <p:cNvSpPr/>
          <p:nvPr/>
        </p:nvSpPr>
        <p:spPr>
          <a:xfrm>
            <a:off x="7353300" y="5200650"/>
            <a:ext cx="3238500" cy="74295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>
              <a:lnSpc>
                <a:spcPts val="2925"/>
              </a:lnSpc>
            </a:pPr>
            <a:r>
              <a:rPr lang="ru-RU" sz="2400" b="1">
                <a:solidFill>
                  <a:srgbClr val="027FA9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Области применения</a:t>
            </a:r>
            <a:endParaRPr lang="en-US" sz="2400"/>
          </a:p>
        </p:txBody>
      </p:sp>
      <p:sp>
        <p:nvSpPr>
          <p:cNvPr id="15" name="Text 4"/>
          <p:cNvSpPr/>
          <p:nvPr/>
        </p:nvSpPr>
        <p:spPr>
          <a:xfrm>
            <a:off x="7505700" y="6076950"/>
            <a:ext cx="5105400" cy="20955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35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Нефтепромысловы</a:t>
            </a:r>
            <a:r>
              <a:rPr lang="ru-RU" sz="135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е</a:t>
            </a:r>
            <a:r>
              <a:rPr lang="en-US" sz="135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 и технологически</a:t>
            </a:r>
            <a:r>
              <a:rPr lang="ru-RU" sz="135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е</a:t>
            </a:r>
            <a:r>
              <a:rPr lang="en-US" sz="135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 трубопровод</a:t>
            </a:r>
            <a:r>
              <a:rPr lang="ru-RU" sz="135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ы</a:t>
            </a:r>
            <a:endParaRPr lang="en-US" sz="1350"/>
          </a:p>
        </p:txBody>
      </p:sp>
      <p:sp>
        <p:nvSpPr>
          <p:cNvPr id="16" name="Text 5"/>
          <p:cNvSpPr/>
          <p:nvPr/>
        </p:nvSpPr>
        <p:spPr>
          <a:xfrm>
            <a:off x="7505700" y="6343650"/>
            <a:ext cx="5067300" cy="4191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35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Высоконапорны</a:t>
            </a:r>
            <a:r>
              <a:rPr lang="ru-RU" sz="135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е</a:t>
            </a:r>
            <a:r>
              <a:rPr lang="en-US" sz="135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 водовод</a:t>
            </a:r>
            <a:r>
              <a:rPr lang="ru-RU" sz="135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ы</a:t>
            </a:r>
            <a:r>
              <a:rPr lang="en-US" sz="135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, водоотведения</a:t>
            </a:r>
            <a:endParaRPr lang="ru-RU" sz="1350">
              <a:solidFill>
                <a:srgbClr val="000000"/>
              </a:solidFill>
              <a:latin typeface="Montserrat Regular" pitchFamily="34" charset="0"/>
              <a:ea typeface="Montserrat Regular" pitchFamily="34" charset="-122"/>
              <a:cs typeface="Montserrat Regular" pitchFamily="34" charset="-120"/>
            </a:endParaRPr>
          </a:p>
        </p:txBody>
      </p:sp>
      <p:sp>
        <p:nvSpPr>
          <p:cNvPr id="17" name="Text 6"/>
          <p:cNvSpPr/>
          <p:nvPr/>
        </p:nvSpPr>
        <p:spPr>
          <a:xfrm>
            <a:off x="7505700" y="6657975"/>
            <a:ext cx="5067300" cy="104775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>
              <a:lnSpc>
                <a:spcPts val="1650"/>
              </a:lnSpc>
            </a:pPr>
            <a:r>
              <a:rPr lang="en-US" sz="135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Высоконапорны</a:t>
            </a:r>
            <a:r>
              <a:rPr lang="ru-RU" sz="135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е</a:t>
            </a:r>
            <a:r>
              <a:rPr lang="en-US" sz="135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 трубопровод</a:t>
            </a:r>
            <a:r>
              <a:rPr lang="ru-RU" sz="135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ы</a:t>
            </a:r>
            <a:r>
              <a:rPr lang="en-US" sz="135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, транспортирующи</a:t>
            </a:r>
            <a:r>
              <a:rPr lang="ru-RU" sz="135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е</a:t>
            </a:r>
            <a:r>
              <a:rPr lang="en-US" sz="135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 сточные и технические воды, с содержанием сернистых и углекислотных соединений,
и другие жидкостные среды, </a:t>
            </a:r>
            <a:r>
              <a:rPr lang="ru-RU" sz="1350">
                <a:solidFill>
                  <a:srgbClr val="000000"/>
                </a:solidFill>
                <a:latin typeface="Montserrat Regular" pitchFamily="34" charset="0"/>
              </a:rPr>
              <a:t>к которым материал покрытия химически стоек</a:t>
            </a:r>
            <a:endParaRPr lang="en-US" sz="1350">
              <a:solidFill>
                <a:srgbClr val="000000"/>
              </a:solidFill>
              <a:latin typeface="Montserrat Regular" pitchFamily="34" charset="0"/>
            </a:endParaRPr>
          </a:p>
        </p:txBody>
      </p:sp>
      <p:sp>
        <p:nvSpPr>
          <p:cNvPr id="18" name="Text 7"/>
          <p:cNvSpPr/>
          <p:nvPr/>
        </p:nvSpPr>
        <p:spPr>
          <a:xfrm>
            <a:off x="1133475" y="5200650"/>
            <a:ext cx="2581275" cy="37147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25"/>
              </a:lnSpc>
              <a:buNone/>
            </a:pPr>
            <a:r>
              <a:rPr lang="en-US" sz="2400" b="1">
                <a:solidFill>
                  <a:srgbClr val="027FA9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Преимущества</a:t>
            </a:r>
            <a:endParaRPr lang="en-US" sz="2400"/>
          </a:p>
        </p:txBody>
      </p:sp>
      <p:sp>
        <p:nvSpPr>
          <p:cNvPr id="19" name="Text 8"/>
          <p:cNvSpPr/>
          <p:nvPr/>
        </p:nvSpPr>
        <p:spPr>
          <a:xfrm>
            <a:off x="1285874" y="5715000"/>
            <a:ext cx="4638675" cy="4191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35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Повышенная стойкость наружного и внутреннего покрытий</a:t>
            </a:r>
            <a:r>
              <a:rPr lang="ru-RU" sz="135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 </a:t>
            </a:r>
            <a:r>
              <a:rPr lang="en-US" sz="135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к механическим повреждениям</a:t>
            </a:r>
            <a:endParaRPr lang="en-US" sz="1350"/>
          </a:p>
        </p:txBody>
      </p:sp>
      <p:sp>
        <p:nvSpPr>
          <p:cNvPr id="20" name="Text 9"/>
          <p:cNvSpPr/>
          <p:nvPr/>
        </p:nvSpPr>
        <p:spPr>
          <a:xfrm>
            <a:off x="1267497" y="6191250"/>
            <a:ext cx="5056430" cy="4191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350" err="1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Снижение гидравлического сопротивления относительно незащищенных стальных труб</a:t>
            </a:r>
            <a:endParaRPr lang="en-US" sz="1350"/>
          </a:p>
        </p:txBody>
      </p:sp>
      <p:sp>
        <p:nvSpPr>
          <p:cNvPr id="21" name="Text 10"/>
          <p:cNvSpPr/>
          <p:nvPr/>
        </p:nvSpPr>
        <p:spPr>
          <a:xfrm>
            <a:off x="1285875" y="6648450"/>
            <a:ext cx="4838700" cy="62865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35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Полная защита стальных труб от агрессивной среды как внутри, так и снаружи, включая </a:t>
            </a:r>
            <a:endParaRPr lang="ru-RU" sz="1350">
              <a:solidFill>
                <a:srgbClr val="000000"/>
              </a:solidFill>
              <a:latin typeface="Montserrat Regular" pitchFamily="34" charset="0"/>
              <a:ea typeface="Montserrat Regular" pitchFamily="34" charset="-122"/>
              <a:cs typeface="Montserrat Regular" pitchFamily="34" charset="-120"/>
            </a:endParaRPr>
          </a:p>
          <a:p>
            <a:pPr marL="0" indent="0" algn="l">
              <a:lnSpc>
                <a:spcPts val="1650"/>
              </a:lnSpc>
              <a:buNone/>
            </a:pPr>
            <a:r>
              <a:rPr lang="en-US" sz="1350" err="1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монтажный стык</a:t>
            </a:r>
            <a:endParaRPr lang="en-US" sz="1350"/>
          </a:p>
        </p:txBody>
      </p:sp>
      <p:sp>
        <p:nvSpPr>
          <p:cNvPr id="22" name="Text 11"/>
          <p:cNvSpPr/>
          <p:nvPr/>
        </p:nvSpPr>
        <p:spPr>
          <a:xfrm>
            <a:off x="1285875" y="7334250"/>
            <a:ext cx="4638675" cy="20955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35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Увеличение срока службы трубопровода</a:t>
            </a:r>
            <a:endParaRPr lang="en-US" sz="1350"/>
          </a:p>
        </p:txBody>
      </p:sp>
      <p:sp>
        <p:nvSpPr>
          <p:cNvPr id="23" name="Text 12"/>
          <p:cNvSpPr/>
          <p:nvPr/>
        </p:nvSpPr>
        <p:spPr>
          <a:xfrm>
            <a:off x="1285875" y="7600950"/>
            <a:ext cx="3314700" cy="20955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35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Устойчивость к абразивному износу</a:t>
            </a:r>
            <a:endParaRPr lang="en-US" sz="1350"/>
          </a:p>
        </p:txBody>
      </p:sp>
      <p:sp>
        <p:nvSpPr>
          <p:cNvPr id="24" name="Text 13"/>
          <p:cNvSpPr/>
          <p:nvPr/>
        </p:nvSpPr>
        <p:spPr>
          <a:xfrm>
            <a:off x="1285875" y="7867650"/>
            <a:ext cx="4838700" cy="4191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35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Снижение удельной частоты отказов (в несколько десятков раз) и получение экономического эффекта</a:t>
            </a:r>
            <a:endParaRPr lang="en-US" sz="1350"/>
          </a:p>
        </p:txBody>
      </p:sp>
      <p:sp>
        <p:nvSpPr>
          <p:cNvPr id="25" name="Text 14"/>
          <p:cNvSpPr/>
          <p:nvPr/>
        </p:nvSpPr>
        <p:spPr>
          <a:xfrm>
            <a:off x="1143000" y="9553575"/>
            <a:ext cx="9093200" cy="4191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35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
Сертификат соответствия TP TC 032/2013 </a:t>
            </a:r>
            <a:r>
              <a:rPr lang="ru-RU" sz="135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 </a:t>
            </a:r>
            <a:r>
              <a:rPr lang="en-US" sz="135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№ </a:t>
            </a:r>
            <a:r>
              <a:rPr lang="ru-RU" sz="135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ЕАЭС </a:t>
            </a:r>
            <a:r>
              <a:rPr lang="en-US" sz="135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 RU C-RU. </a:t>
            </a:r>
            <a:r>
              <a:rPr lang="ru-RU" sz="135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АБ53.В 06279/22 </a:t>
            </a:r>
            <a:r>
              <a:rPr lang="en-US" sz="1350" err="1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Серия RU №</a:t>
            </a:r>
            <a:r>
              <a:rPr lang="ru-RU" sz="135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0392175</a:t>
            </a:r>
            <a:endParaRPr lang="en-US" sz="1350"/>
          </a:p>
        </p:txBody>
      </p:sp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9CB1A0CC-2254-0F0C-C390-3ADD6ECE1C37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 rot="783606">
            <a:off x="12998514" y="6058978"/>
            <a:ext cx="5909028" cy="4455543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486C8C65-9C5B-02A9-537B-1E04384A83DC}"/>
              </a:ext>
            </a:extLst>
          </p:cNvPr>
          <p:cNvSpPr/>
          <p:nvPr/>
        </p:nvSpPr>
        <p:spPr>
          <a:xfrm>
            <a:off x="7200898" y="6886575"/>
            <a:ext cx="112956" cy="185738"/>
          </a:xfrm>
          <a:prstGeom prst="rect">
            <a:avLst/>
          </a:prstGeom>
          <a:solidFill>
            <a:srgbClr val="D0DEE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>
            <a:extLst>
              <a:ext uri="{FF2B5EF4-FFF2-40B4-BE49-F238E27FC236}">
                <a16:creationId xmlns:a16="http://schemas.microsoft.com/office/drawing/2014/main" id="{45C44803-3857-7403-2FFE-5DB35753E035}"/>
              </a:ext>
            </a:extLst>
          </p:cNvPr>
          <p:cNvSpPr/>
          <p:nvPr/>
        </p:nvSpPr>
        <p:spPr>
          <a:xfrm>
            <a:off x="7234236" y="6729417"/>
            <a:ext cx="70091" cy="70091"/>
          </a:xfrm>
          <a:prstGeom prst="ellipse">
            <a:avLst/>
          </a:prstGeom>
          <a:solidFill>
            <a:srgbClr val="027FA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8005142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 name="Slide 12">
    <p:bg>
      <p:bgPr>
        <a:solidFill>
          <a:srgbClr val="027FA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24250" y="-2381250"/>
            <a:ext cx="9144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477637" y="3164291"/>
            <a:ext cx="6810363" cy="7122709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2982575" y="4200525"/>
            <a:ext cx="5305425" cy="608647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3287375" y="3190875"/>
            <a:ext cx="5000625" cy="7096125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66775" y="4000500"/>
            <a:ext cx="11277600" cy="158115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866775" y="5991225"/>
            <a:ext cx="5562600" cy="2009775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6581775" y="5991225"/>
            <a:ext cx="5562600" cy="2009775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3125462" y="4386262"/>
            <a:ext cx="5572125" cy="5819775"/>
          </a:xfrm>
          <a:prstGeom prst="rect">
            <a:avLst/>
          </a:prstGeom>
        </p:spPr>
      </p:pic>
      <p:sp>
        <p:nvSpPr>
          <p:cNvPr id="10" name="Text 0"/>
          <p:cNvSpPr/>
          <p:nvPr/>
        </p:nvSpPr>
        <p:spPr>
          <a:xfrm>
            <a:off x="1114425" y="1057275"/>
            <a:ext cx="14325600" cy="17526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4500"/>
              </a:lnSpc>
              <a:buNone/>
            </a:pPr>
            <a:r>
              <a:rPr lang="en-US" sz="4200">
                <a:solidFill>
                  <a:srgbClr val="FFFFFF"/>
                </a:solidFill>
                <a:latin typeface="Montserrat Black" panose="00000a00000000000000" pitchFamily="2" charset="-52"/>
                <a:ea typeface="Russo One Regular" pitchFamily="34" charset="-122"/>
                <a:cs typeface="Russo One Regular" pitchFamily="34" charset="-120"/>
              </a:rPr>
              <a:t>Втулки подкладные биметаллические</a:t>
            </a:r>
            <a:r>
              <a:rPr lang="ru-RU" sz="4200">
                <a:solidFill>
                  <a:srgbClr val="FFFFFF"/>
                </a:solidFill>
                <a:latin typeface="Montserrat Black" panose="00000a00000000000000" pitchFamily="2" charset="-52"/>
                <a:ea typeface="Russo One Regular" pitchFamily="34" charset="-122"/>
                <a:cs typeface="Russo One Regular" pitchFamily="34" charset="-120"/>
              </a:rPr>
              <a:t> </a:t>
            </a:r>
            <a:r>
              <a:rPr lang="en-US" sz="4200" err="1">
                <a:solidFill>
                  <a:srgbClr val="FFFFFF"/>
                </a:solidFill>
                <a:latin typeface="Montserrat Black" panose="00000a00000000000000" pitchFamily="2" charset="-52"/>
                <a:ea typeface="Russo One Regular" pitchFamily="34" charset="-122"/>
                <a:cs typeface="Russo One Regular" pitchFamily="34" charset="-120"/>
              </a:rPr>
              <a:t>для защиты сварных швов от коррозии</a:t>
            </a:r>
            <a:r>
              <a:rPr lang="en-US" sz="4200">
                <a:solidFill>
                  <a:srgbClr val="FFFFFF"/>
                </a:solidFill>
                <a:latin typeface="Russo One Regular" pitchFamily="34" charset="0"/>
                <a:ea typeface="Russo One Regular" pitchFamily="34" charset="-122"/>
                <a:cs typeface="Russo One Regular" pitchFamily="34" charset="-120"/>
              </a:rPr>
              <a:t>
</a:t>
            </a:r>
            <a:r>
              <a:rPr lang="en-US" sz="3000">
                <a:solidFill>
                  <a:srgbClr val="FFFFF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ТУ 1469-021-05608841-2012</a:t>
            </a:r>
            <a:endParaRPr lang="en-US" sz="4200"/>
          </a:p>
        </p:txBody>
      </p:sp>
      <p:sp>
        <p:nvSpPr>
          <p:cNvPr id="11" name="Text 1"/>
          <p:cNvSpPr/>
          <p:nvPr/>
        </p:nvSpPr>
        <p:spPr>
          <a:xfrm>
            <a:off x="1126362" y="4171950"/>
            <a:ext cx="4817238" cy="37147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25"/>
              </a:lnSpc>
              <a:buNone/>
            </a:pPr>
            <a:r>
              <a:rPr lang="en-US" sz="2400" b="1">
                <a:solidFill>
                  <a:srgbClr val="027FA9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Назначение</a:t>
            </a:r>
            <a:r>
              <a:rPr lang="ru-RU" sz="2400" b="1">
                <a:solidFill>
                  <a:srgbClr val="027FA9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 и описание </a:t>
            </a:r>
            <a:endParaRPr lang="en-US" sz="2400"/>
          </a:p>
        </p:txBody>
      </p:sp>
      <p:sp>
        <p:nvSpPr>
          <p:cNvPr id="12" name="Text 2"/>
          <p:cNvSpPr/>
          <p:nvPr/>
        </p:nvSpPr>
        <p:spPr>
          <a:xfrm>
            <a:off x="1126362" y="4667250"/>
            <a:ext cx="11037064" cy="62865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35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Втулки внутренней защиты сварных швов трубопроводов применяют для стальных шовных и бесшовных труб
с внутренним антикоррозионным покрытием. Биметаллическая втулка состоит из втулки наружной из углеродистой
и низколегированной стали, плакированная изнутри обечайкой из коррозионностойкой стали</a:t>
            </a:r>
            <a:endParaRPr lang="en-US" sz="1350"/>
          </a:p>
        </p:txBody>
      </p:sp>
      <p:sp>
        <p:nvSpPr>
          <p:cNvPr id="13" name="Text 3"/>
          <p:cNvSpPr/>
          <p:nvPr/>
        </p:nvSpPr>
        <p:spPr>
          <a:xfrm>
            <a:off x="1123950" y="6162675"/>
            <a:ext cx="4514850" cy="37147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25"/>
              </a:lnSpc>
              <a:buNone/>
            </a:pPr>
            <a:r>
              <a:rPr lang="en-US" sz="2400" b="1">
                <a:solidFill>
                  <a:srgbClr val="027FA9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Транспортируемые среды</a:t>
            </a:r>
            <a:endParaRPr lang="en-US" sz="2400"/>
          </a:p>
        </p:txBody>
      </p:sp>
      <p:sp>
        <p:nvSpPr>
          <p:cNvPr id="14" name="Text 4"/>
          <p:cNvSpPr/>
          <p:nvPr/>
        </p:nvSpPr>
        <p:spPr>
          <a:xfrm>
            <a:off x="1276350" y="6657975"/>
            <a:ext cx="2190750" cy="20955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35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Нефть и нефтепродукты</a:t>
            </a:r>
            <a:endParaRPr lang="en-US" sz="1350"/>
          </a:p>
        </p:txBody>
      </p:sp>
      <p:sp>
        <p:nvSpPr>
          <p:cNvPr id="15" name="Text 5"/>
          <p:cNvSpPr/>
          <p:nvPr/>
        </p:nvSpPr>
        <p:spPr>
          <a:xfrm>
            <a:off x="1276350" y="6924675"/>
            <a:ext cx="323850" cy="20955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35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Газ</a:t>
            </a:r>
            <a:endParaRPr lang="en-US" sz="1350"/>
          </a:p>
        </p:txBody>
      </p:sp>
      <p:sp>
        <p:nvSpPr>
          <p:cNvPr id="16" name="Text 6"/>
          <p:cNvSpPr/>
          <p:nvPr/>
        </p:nvSpPr>
        <p:spPr>
          <a:xfrm>
            <a:off x="1276350" y="7191375"/>
            <a:ext cx="2981325" cy="20955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35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Промышленные и сточные воды</a:t>
            </a:r>
            <a:endParaRPr lang="en-US" sz="1350"/>
          </a:p>
        </p:txBody>
      </p:sp>
      <p:sp>
        <p:nvSpPr>
          <p:cNvPr id="17" name="Text 7"/>
          <p:cNvSpPr/>
          <p:nvPr/>
        </p:nvSpPr>
        <p:spPr>
          <a:xfrm>
            <a:off x="1276350" y="7458075"/>
            <a:ext cx="3810000" cy="4191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35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Питьевая вода и другие среды, к которым
покрытие химически стойкое</a:t>
            </a:r>
            <a:endParaRPr lang="en-US" sz="1350"/>
          </a:p>
        </p:txBody>
      </p:sp>
      <p:sp>
        <p:nvSpPr>
          <p:cNvPr id="18" name="Text 8"/>
          <p:cNvSpPr/>
          <p:nvPr/>
        </p:nvSpPr>
        <p:spPr>
          <a:xfrm>
            <a:off x="6838950" y="6162675"/>
            <a:ext cx="3657600" cy="37147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25"/>
              </a:lnSpc>
              <a:buNone/>
            </a:pPr>
            <a:r>
              <a:rPr lang="en-US" sz="2400" b="1">
                <a:solidFill>
                  <a:srgbClr val="027FA9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Область применения</a:t>
            </a:r>
            <a:endParaRPr lang="en-US" sz="2400"/>
          </a:p>
        </p:txBody>
      </p:sp>
      <p:sp>
        <p:nvSpPr>
          <p:cNvPr id="19" name="Text 9"/>
          <p:cNvSpPr/>
          <p:nvPr/>
        </p:nvSpPr>
        <p:spPr>
          <a:xfrm>
            <a:off x="6991350" y="6657975"/>
            <a:ext cx="3429000" cy="20955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35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Нефтедобывающая промышленность</a:t>
            </a:r>
            <a:endParaRPr lang="en-US" sz="1350"/>
          </a:p>
        </p:txBody>
      </p:sp>
      <p:sp>
        <p:nvSpPr>
          <p:cNvPr id="20" name="Text 10"/>
          <p:cNvSpPr/>
          <p:nvPr/>
        </p:nvSpPr>
        <p:spPr>
          <a:xfrm>
            <a:off x="6991350" y="6924675"/>
            <a:ext cx="3771900" cy="4191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35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Нефтеперерабатывающая и химическая промышленность</a:t>
            </a:r>
            <a:endParaRPr lang="en-US" sz="1350"/>
          </a:p>
        </p:txBody>
      </p:sp>
      <p:sp>
        <p:nvSpPr>
          <p:cNvPr id="21" name="Text 11"/>
          <p:cNvSpPr/>
          <p:nvPr/>
        </p:nvSpPr>
        <p:spPr>
          <a:xfrm>
            <a:off x="6991350" y="7400925"/>
            <a:ext cx="3276600" cy="20955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35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Жилищно-коммунальное хозяйство</a:t>
            </a:r>
            <a:endParaRPr lang="en-US" sz="1350"/>
          </a:p>
        </p:txBody>
      </p:sp>
      <p:sp>
        <p:nvSpPr>
          <p:cNvPr id="22" name="Text 12"/>
          <p:cNvSpPr/>
          <p:nvPr/>
        </p:nvSpPr>
        <p:spPr>
          <a:xfrm>
            <a:off x="1063624" y="9553575"/>
            <a:ext cx="5222875" cy="20955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>
              <a:lnSpc>
                <a:spcPts val="1650"/>
              </a:lnSpc>
            </a:pPr>
            <a:r>
              <a:rPr lang="en-US" sz="1350" err="1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Сертификат </a:t>
            </a:r>
            <a:r>
              <a:rPr lang="ru-RU" sz="135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Соответствия </a:t>
            </a:r>
            <a:r>
              <a:rPr lang="en-US" sz="135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№</a:t>
            </a:r>
            <a:r>
              <a:rPr lang="ru-RU" sz="135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 04ИДЮ101.</a:t>
            </a:r>
            <a:r>
              <a:rPr lang="en-US" sz="135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RU.C02432 </a:t>
            </a:r>
            <a:endParaRPr lang="en-US" sz="1350"/>
          </a:p>
        </p:txBody>
      </p:sp>
      <p:sp>
        <p:nvSpPr>
          <p:cNvPr id="23" name="Овал 22">
            <a:extLst>
              <a:ext uri="{FF2B5EF4-FFF2-40B4-BE49-F238E27FC236}">
                <a16:creationId xmlns:a16="http://schemas.microsoft.com/office/drawing/2014/main" id="{AC409FFD-DD74-6415-54E3-47012CBA4522}"/>
              </a:ext>
            </a:extLst>
          </p:cNvPr>
          <p:cNvSpPr/>
          <p:nvPr/>
        </p:nvSpPr>
        <p:spPr>
          <a:xfrm>
            <a:off x="6838950" y="6996112"/>
            <a:ext cx="70091" cy="70091"/>
          </a:xfrm>
          <a:prstGeom prst="ellipse">
            <a:avLst/>
          </a:prstGeom>
          <a:solidFill>
            <a:srgbClr val="027FA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D6641DE0-4273-5EAF-EB7D-EEBAFCFAC54F}"/>
              </a:ext>
            </a:extLst>
          </p:cNvPr>
          <p:cNvSpPr/>
          <p:nvPr/>
        </p:nvSpPr>
        <p:spPr>
          <a:xfrm>
            <a:off x="6751517" y="7165975"/>
            <a:ext cx="189033" cy="149225"/>
          </a:xfrm>
          <a:prstGeom prst="rect">
            <a:avLst/>
          </a:prstGeom>
          <a:solidFill>
            <a:srgbClr val="D0DEE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 name="Slide 14">
    <p:bg>
      <p:bgPr>
        <a:solidFill>
          <a:srgbClr val="027FA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24250" y="-2381250"/>
            <a:ext cx="9144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182350" y="4943475"/>
            <a:ext cx="7105650" cy="5343525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2372975" y="5991225"/>
            <a:ext cx="5915025" cy="429577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2001500" y="6753225"/>
            <a:ext cx="6286500" cy="3533775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66775" y="3990975"/>
            <a:ext cx="11277600" cy="158115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866775" y="5991225"/>
            <a:ext cx="5562600" cy="222885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6581775" y="5991225"/>
            <a:ext cx="5562600" cy="222885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3887450" y="5829300"/>
            <a:ext cx="3991471" cy="44577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5268575" y="3133725"/>
            <a:ext cx="1657350" cy="3668269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13887450" y="3448050"/>
            <a:ext cx="1685925" cy="1905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3716000" y="4972050"/>
            <a:ext cx="1685925" cy="1905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14044612" y="5905500"/>
            <a:ext cx="1685925" cy="1905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5516225" y="3409950"/>
            <a:ext cx="104775" cy="104775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15354300" y="4933950"/>
            <a:ext cx="104775" cy="104775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15678150" y="5867400"/>
            <a:ext cx="104775" cy="104775"/>
          </a:xfrm>
          <a:prstGeom prst="rect">
            <a:avLst/>
          </a:prstGeom>
        </p:spPr>
      </p:pic>
      <p:sp>
        <p:nvSpPr>
          <p:cNvPr id="17" name="Text 0"/>
          <p:cNvSpPr/>
          <p:nvPr/>
        </p:nvSpPr>
        <p:spPr>
          <a:xfrm>
            <a:off x="1143000" y="1057275"/>
            <a:ext cx="15249525" cy="17526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4500"/>
              </a:lnSpc>
              <a:buNone/>
            </a:pPr>
            <a:r>
              <a:rPr lang="en-US" sz="4200">
                <a:solidFill>
                  <a:srgbClr val="FFFFFF"/>
                </a:solidFill>
                <a:latin typeface="Montserrat Black" panose="00000a00000000000000" pitchFamily="2" charset="-52"/>
                <a:ea typeface="Russo One Regular" pitchFamily="34" charset="-122"/>
                <a:cs typeface="Russo One Regular" pitchFamily="34" charset="-120"/>
              </a:rPr>
              <a:t>Наконечники защитные для труб и фасонных деталей трубопроводов с антикоррозионными покрытиями</a:t>
            </a:r>
            <a:r>
              <a:rPr lang="en-US" sz="4200">
                <a:solidFill>
                  <a:srgbClr val="FFFFFF"/>
                </a:solidFill>
                <a:latin typeface="Russo One Regular" pitchFamily="34" charset="0"/>
                <a:ea typeface="Russo One Regular" pitchFamily="34" charset="-122"/>
                <a:cs typeface="Russo One Regular" pitchFamily="34" charset="-120"/>
              </a:rPr>
              <a:t>
</a:t>
            </a:r>
            <a:r>
              <a:rPr lang="en-US" sz="3000">
                <a:solidFill>
                  <a:srgbClr val="FFFFF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ТУ 1468-022-05608841-2016</a:t>
            </a:r>
            <a:endParaRPr lang="en-US" sz="4200"/>
          </a:p>
        </p:txBody>
      </p:sp>
      <p:sp>
        <p:nvSpPr>
          <p:cNvPr id="18" name="Text 1"/>
          <p:cNvSpPr/>
          <p:nvPr/>
        </p:nvSpPr>
        <p:spPr>
          <a:xfrm>
            <a:off x="1123950" y="4362450"/>
            <a:ext cx="10848975" cy="8382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35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Способ защиты сварного шва трубопроводов с внутренним покрытием от коррозии заключается в плакировании
концов стальных труб наконечниками из коррозионностойкой стали. Установка наконечника выполняется с помощью гидропресса и специальной технологической оснастки, которые обеспечивают раздачу наконечников в радиальном направлении и надежную фиксацию на концах труб</a:t>
            </a:r>
            <a:endParaRPr lang="en-US" sz="1350"/>
          </a:p>
        </p:txBody>
      </p:sp>
      <p:sp>
        <p:nvSpPr>
          <p:cNvPr id="19" name="Text 2"/>
          <p:cNvSpPr/>
          <p:nvPr/>
        </p:nvSpPr>
        <p:spPr>
          <a:xfrm>
            <a:off x="1123950" y="6162675"/>
            <a:ext cx="5095875" cy="74295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25"/>
              </a:lnSpc>
              <a:buNone/>
            </a:pPr>
            <a:r>
              <a:rPr lang="en-US" sz="2400" b="1">
                <a:solidFill>
                  <a:srgbClr val="027FA9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Защиту сварного соединения
можно</a:t>
            </a:r>
            <a:r>
              <a:rPr lang="ru-RU" sz="2400" b="1">
                <a:solidFill>
                  <a:srgbClr val="027FA9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 </a:t>
            </a:r>
            <a:r>
              <a:rPr lang="en-US" sz="2400" b="1">
                <a:solidFill>
                  <a:srgbClr val="027FA9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выполнять</a:t>
            </a:r>
            <a:endParaRPr lang="en-US" sz="2400"/>
          </a:p>
        </p:txBody>
      </p:sp>
      <p:sp>
        <p:nvSpPr>
          <p:cNvPr id="20" name="Text 3"/>
          <p:cNvSpPr/>
          <p:nvPr/>
        </p:nvSpPr>
        <p:spPr>
          <a:xfrm>
            <a:off x="1276350" y="7086600"/>
            <a:ext cx="2390775" cy="20955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35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На трубных заводах, базах</a:t>
            </a:r>
            <a:endParaRPr lang="en-US" sz="1350"/>
          </a:p>
        </p:txBody>
      </p:sp>
      <p:sp>
        <p:nvSpPr>
          <p:cNvPr id="21" name="Text 4"/>
          <p:cNvSpPr/>
          <p:nvPr/>
        </p:nvSpPr>
        <p:spPr>
          <a:xfrm>
            <a:off x="1276350" y="7353300"/>
            <a:ext cx="3076575" cy="20955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35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При строительстве трубопровода</a:t>
            </a:r>
            <a:endParaRPr lang="en-US" sz="1350"/>
          </a:p>
        </p:txBody>
      </p:sp>
      <p:sp>
        <p:nvSpPr>
          <p:cNvPr id="22" name="Text 5"/>
          <p:cNvSpPr/>
          <p:nvPr/>
        </p:nvSpPr>
        <p:spPr>
          <a:xfrm>
            <a:off x="1276350" y="7620000"/>
            <a:ext cx="4457700" cy="4191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35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При ремонте ранее построенного трубопровода
</a:t>
            </a:r>
            <a:endParaRPr lang="en-US" sz="1350"/>
          </a:p>
        </p:txBody>
      </p:sp>
      <p:sp>
        <p:nvSpPr>
          <p:cNvPr id="23" name="Text 6"/>
          <p:cNvSpPr/>
          <p:nvPr/>
        </p:nvSpPr>
        <p:spPr>
          <a:xfrm>
            <a:off x="6838950" y="6162675"/>
            <a:ext cx="4886325" cy="37147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25"/>
              </a:lnSpc>
              <a:buNone/>
            </a:pPr>
            <a:r>
              <a:rPr lang="en-US" sz="2400" b="1">
                <a:solidFill>
                  <a:srgbClr val="027FA9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С внутренними покрытиями</a:t>
            </a:r>
            <a:endParaRPr lang="en-US" sz="2400"/>
          </a:p>
        </p:txBody>
      </p:sp>
      <p:sp>
        <p:nvSpPr>
          <p:cNvPr id="24" name="Text 7"/>
          <p:cNvSpPr/>
          <p:nvPr/>
        </p:nvSpPr>
        <p:spPr>
          <a:xfrm>
            <a:off x="6991350" y="6657975"/>
            <a:ext cx="3752850" cy="4191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35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Покрытия на основе эпоксидных жидких
и порошковых материалов</a:t>
            </a:r>
            <a:endParaRPr lang="en-US" sz="1350"/>
          </a:p>
        </p:txBody>
      </p:sp>
      <p:sp>
        <p:nvSpPr>
          <p:cNvPr id="25" name="Text 8"/>
          <p:cNvSpPr/>
          <p:nvPr/>
        </p:nvSpPr>
        <p:spPr>
          <a:xfrm>
            <a:off x="6991350" y="7143750"/>
            <a:ext cx="3676650" cy="20955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35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Порошковое полиэтиленовое покрытие</a:t>
            </a:r>
            <a:endParaRPr lang="en-US" sz="1350"/>
          </a:p>
        </p:txBody>
      </p:sp>
      <p:sp>
        <p:nvSpPr>
          <p:cNvPr id="26" name="Text 9"/>
          <p:cNvSpPr/>
          <p:nvPr/>
        </p:nvSpPr>
        <p:spPr>
          <a:xfrm>
            <a:off x="6991350" y="7400925"/>
            <a:ext cx="4448175" cy="4191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35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Стальные трубы, футерованные полиэтиленовой
трубой; полиуретановые покрытия и др.</a:t>
            </a:r>
            <a:endParaRPr lang="en-US" sz="1350"/>
          </a:p>
        </p:txBody>
      </p:sp>
      <p:sp>
        <p:nvSpPr>
          <p:cNvPr id="27" name="Text 10"/>
          <p:cNvSpPr/>
          <p:nvPr/>
        </p:nvSpPr>
        <p:spPr>
          <a:xfrm>
            <a:off x="584200" y="9658350"/>
            <a:ext cx="5302250" cy="20955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35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Сертификат C</a:t>
            </a:r>
            <a:r>
              <a:rPr lang="ru-RU" sz="1350" err="1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оответствия </a:t>
            </a:r>
            <a:r>
              <a:rPr lang="en-US" sz="135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  №</a:t>
            </a:r>
            <a:r>
              <a:rPr lang="ru-RU" sz="135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  04ИДЮ128.</a:t>
            </a:r>
            <a:r>
              <a:rPr lang="en-US" sz="135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RU.C01691</a:t>
            </a:r>
            <a:endParaRPr lang="en-US" sz="1350"/>
          </a:p>
        </p:txBody>
      </p:sp>
      <p:sp>
        <p:nvSpPr>
          <p:cNvPr id="28" name="Text 11"/>
          <p:cNvSpPr/>
          <p:nvPr/>
        </p:nvSpPr>
        <p:spPr>
          <a:xfrm>
            <a:off x="14192250" y="2486025"/>
            <a:ext cx="1962150" cy="32385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100" b="1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Конструкция</a:t>
            </a:r>
            <a:endParaRPr lang="en-US" sz="2100"/>
          </a:p>
        </p:txBody>
      </p:sp>
      <p:sp>
        <p:nvSpPr>
          <p:cNvPr id="29" name="Text 12"/>
          <p:cNvSpPr/>
          <p:nvPr/>
        </p:nvSpPr>
        <p:spPr>
          <a:xfrm>
            <a:off x="12706350" y="3028950"/>
            <a:ext cx="2343150" cy="4191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35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стальная труба 
с внутренним покрытием</a:t>
            </a:r>
            <a:endParaRPr lang="en-US" sz="1350"/>
          </a:p>
        </p:txBody>
      </p:sp>
      <p:sp>
        <p:nvSpPr>
          <p:cNvPr id="30" name="Text 13"/>
          <p:cNvSpPr/>
          <p:nvPr/>
        </p:nvSpPr>
        <p:spPr>
          <a:xfrm>
            <a:off x="12706350" y="4762500"/>
            <a:ext cx="1200150" cy="20955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35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шов сварной</a:t>
            </a:r>
            <a:endParaRPr lang="en-US" sz="1350"/>
          </a:p>
        </p:txBody>
      </p:sp>
      <p:sp>
        <p:nvSpPr>
          <p:cNvPr id="31" name="Text 14"/>
          <p:cNvSpPr/>
          <p:nvPr/>
        </p:nvSpPr>
        <p:spPr>
          <a:xfrm>
            <a:off x="12706350" y="5457825"/>
            <a:ext cx="2333625" cy="62865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35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наконечник
из коррозионнойстойкой
стали</a:t>
            </a:r>
            <a:endParaRPr lang="en-US" sz="1350"/>
          </a:p>
        </p:txBody>
      </p:sp>
    </p:spTree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10.0.14393.0"/>
  <p:tag name="AS_RELEASE_DATE" val="2019.12.14"/>
  <p:tag name="AS_TITLE" val="Aspose.Slides for .NET 4.0 Client Profile"/>
  <p:tag name="AS_VERSION" val="19.12"/>
</p:tagLst>
</file>

<file path=ppt/theme/theme1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:vt="http://schemas.openxmlformats.org/officeDocument/2006/docPropsVTypes" xmlns="http://schemas.openxmlformats.org/officeDocument/2006/extended-properties">
  <Company>PptxGenJS</Company>
  <PresentationFormat>Произвольный</PresentationFormat>
  <Paragraphs>227</Paragraphs>
  <Slides>19</Slides>
  <Notes>19</Notes>
  <TotalTime>2933</TotalTime>
  <HiddenSlides>0</HiddenSlides>
  <MMClips>0</MMClips>
  <ScaleCrop>0</ScaleCrop>
  <HeadingPairs>
    <vt:vector baseType="variant" size="6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baseType="lpstr" size="30">
      <vt:lpstr>Arial</vt:lpstr>
      <vt:lpstr>Calibri Light</vt:lpstr>
      <vt:lpstr>Calibri</vt:lpstr>
      <vt:lpstr>Montserrat Black</vt:lpstr>
      <vt:lpstr>Russo One Regular</vt:lpstr>
      <vt:lpstr>Montserrat Medium</vt:lpstr>
      <vt:lpstr>Montserrat Regular</vt:lpstr>
      <vt:lpstr>Montserrat Bold</vt:lpstr>
      <vt:lpstr>Wingdings</vt:lpstr>
      <vt:lpstr>Montserrat SemiBold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0</LinksUpToDate>
  <SharedDoc>0</SharedDoc>
  <HyperlinksChanged>0</HyperlinksChanged>
  <Application>Aspose.Slides for .NET</Application>
  <AppVersion>19.1200</AppVersion>
</Properties>
</file>

<file path=docProps/core.xml><?xml version="1.0" encoding="utf-8"?>
<cp:coreProperties xmlns:dc="http://purl.org/dc/elements/1.1/" xmlns:dcterms="http://purl.org/dc/terms/" xmlns:dcmitype="http://purl.org/dc/dcmitype/" xmlns:xsi="http://www.w3.org/2001/XMLSchema-instance" xmlns:cp="http://schemas.openxmlformats.org/package/2006/metadata/core-properties">
  <dc:title>PptxGenJS Presentation</dc:title>
  <dc:creator>PptxGenJS</dc:creator>
  <cp:lastModifiedBy>User</cp:lastModifiedBy>
  <cp:revision>151</cp:revision>
  <cp:lastPrinted>2024-08-01T11:42:46.000</cp:lastPrinted>
  <dcterms:created xsi:type="dcterms:W3CDTF">2024-04-12T11:32:14Z</dcterms:created>
  <dcterms:modified xsi:type="dcterms:W3CDTF">2025-03-05T07:09:27Z</dcterms:modified>
  <dc:subject>PptxGenJS Presentation</dc:subject>
</cp:coreProperties>
</file>